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comments/modernComment_7FFFF03E_30024F2C.xml" ContentType="application/vnd.ms-powerpoint.comments+xml"/>
  <Override PartName="/ppt/comments/modernComment_7FFFF042_9C38F0EC.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0"/>
  </p:notesMasterIdLst>
  <p:sldIdLst>
    <p:sldId id="2147479530" r:id="rId5"/>
    <p:sldId id="2147479556" r:id="rId6"/>
    <p:sldId id="2147479613" r:id="rId7"/>
    <p:sldId id="2147479614" r:id="rId8"/>
    <p:sldId id="2147479618" r:id="rId9"/>
    <p:sldId id="2147479587" r:id="rId10"/>
    <p:sldId id="2147479610" r:id="rId11"/>
    <p:sldId id="284" r:id="rId12"/>
    <p:sldId id="2147479622" r:id="rId13"/>
    <p:sldId id="2147479621" r:id="rId14"/>
    <p:sldId id="286" r:id="rId15"/>
    <p:sldId id="285" r:id="rId16"/>
    <p:sldId id="296" r:id="rId17"/>
    <p:sldId id="2147479598" r:id="rId18"/>
    <p:sldId id="2147479595" r:id="rId19"/>
    <p:sldId id="2147479594" r:id="rId20"/>
    <p:sldId id="282" r:id="rId21"/>
    <p:sldId id="266" r:id="rId22"/>
    <p:sldId id="272" r:id="rId23"/>
    <p:sldId id="271" r:id="rId24"/>
    <p:sldId id="2147479599" r:id="rId25"/>
    <p:sldId id="276" r:id="rId26"/>
    <p:sldId id="2147479625" r:id="rId27"/>
    <p:sldId id="2147479626" r:id="rId28"/>
    <p:sldId id="2147479627" r:id="rId29"/>
    <p:sldId id="2147479624" r:id="rId30"/>
    <p:sldId id="2147479628" r:id="rId31"/>
    <p:sldId id="2147479574" r:id="rId32"/>
    <p:sldId id="2147479567" r:id="rId33"/>
    <p:sldId id="2147479619" r:id="rId34"/>
    <p:sldId id="2147479623" r:id="rId35"/>
    <p:sldId id="2147479630" r:id="rId36"/>
    <p:sldId id="2147479609" r:id="rId37"/>
    <p:sldId id="2147479586" r:id="rId38"/>
    <p:sldId id="214747962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939A7C-E173-EA81-1DF3-0D0BDEF123D8}" name="Bruno Capuano" initials="BC" userId="S::brunocapuano@microsoft.com::50371e66-f61e-4c21-b650-c29e2a106971" providerId="AD"/>
  <p188:author id="{526DF9A2-33C5-A206-06EC-FB815EEEF4C6}" name="Pamela Fox" initials="PF" userId="S::pamelafox@microsoft.com::05c421f6-d446-4f2a-8ee0-1060b47b15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515"/>
    <a:srgbClr val="E4D0F3"/>
    <a:srgbClr val="5DA7E7"/>
    <a:srgbClr val="71D9FF"/>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A3ADAB-852A-5F40-A197-B9204C055023}" v="150" dt="2024-08-30T23:33:45.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86"/>
    <p:restoredTop sz="94664"/>
  </p:normalViewPr>
  <p:slideViewPr>
    <p:cSldViewPr snapToGrid="0">
      <p:cViewPr varScale="1">
        <p:scale>
          <a:sx n="143" d="100"/>
          <a:sy n="143" d="100"/>
        </p:scale>
        <p:origin x="480" y="3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presProps" Target="presProps.xml"/></Relationships>
</file>

<file path=ppt/comments/modernComment_7FFFF03E_30024F2C.xml><?xml version="1.0" encoding="utf-8"?>
<p188:cmLst xmlns:a="http://schemas.openxmlformats.org/drawingml/2006/main" xmlns:r="http://schemas.openxmlformats.org/officeDocument/2006/relationships" xmlns:p188="http://schemas.microsoft.com/office/powerpoint/2018/8/main">
  <p188:cm id="{A6A56549-07BD-D545-9A59-887BE03CBDC5}" authorId="{526DF9A2-33C5-A206-06EC-FB815EEEF4C6}" status="resolved" created="2024-08-20T00:18:53.823">
    <ac:txMkLst xmlns:ac="http://schemas.microsoft.com/office/drawing/2013/main/command">
      <pc:docMk xmlns:pc="http://schemas.microsoft.com/office/powerpoint/2013/main/command"/>
      <pc:sldMk xmlns:pc="http://schemas.microsoft.com/office/powerpoint/2013/main/command" cId="805457708" sldId="2147479614"/>
      <ac:spMk id="2" creationId="{2CAC00B5-0A27-6977-9C03-7C9D2DF6FA6E}"/>
      <ac:txMk cp="0" len="1">
        <ac:context len="27" hash="3850262691"/>
      </ac:txMk>
    </ac:txMkLst>
    <p188:pos x="7044178" y="335902"/>
    <p188:txBody>
      <a:bodyPr/>
      <a:lstStyle/>
      <a:p>
        <a:r>
          <a:rPr lang="en-US"/>
          <a:t>This could be curl
</a:t>
        </a:r>
      </a:p>
    </p188:txBody>
  </p188:cm>
</p188:cmLst>
</file>

<file path=ppt/comments/modernComment_7FFFF042_9C38F0EC.xml><?xml version="1.0" encoding="utf-8"?>
<p188:cmLst xmlns:a="http://schemas.openxmlformats.org/drawingml/2006/main" xmlns:r="http://schemas.openxmlformats.org/officeDocument/2006/relationships" xmlns:p188="http://schemas.microsoft.com/office/powerpoint/2018/8/main">
  <p188:cm id="{5AE48941-F653-084D-A3E7-8C6047A9B6BC}" authorId="{526DF9A2-33C5-A206-06EC-FB815EEEF4C6}" status="resolved" created="2024-08-20T00:18:53.823">
    <ac:txMkLst xmlns:ac="http://schemas.microsoft.com/office/drawing/2013/main/command">
      <pc:docMk xmlns:pc="http://schemas.microsoft.com/office/powerpoint/2013/main/command"/>
      <pc:sldMk xmlns:pc="http://schemas.microsoft.com/office/powerpoint/2013/main/command" cId="2620977388" sldId="2147479618"/>
      <ac:spMk id="2" creationId="{9DDA8725-EFA3-1A81-3A4C-1C11D4CF277A}"/>
      <ac:txMk cp="0" len="1">
        <ac:context len="45" hash="2691230453"/>
      </ac:txMk>
    </ac:txMkLst>
    <p188:pos x="7044178" y="335902"/>
    <p188:txBody>
      <a:bodyPr/>
      <a:lstStyle/>
      <a:p>
        <a:r>
          <a:rPr lang="en-US"/>
          <a:t>This could be curl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9/3/24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AC70C-BF33-83D7-DAFB-BD2EB519B9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E1C35-3178-D61F-2CC5-4C2C451215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6117D8-7172-4046-090D-C6567AE3C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CC4895-1363-74DB-5FEF-2F94A610C480}"/>
              </a:ext>
            </a:extLst>
          </p:cNvPr>
          <p:cNvSpPr>
            <a:spLocks noGrp="1"/>
          </p:cNvSpPr>
          <p:nvPr>
            <p:ph type="sldNum" sz="quarter" idx="5"/>
          </p:nvPr>
        </p:nvSpPr>
        <p:spPr/>
        <p:txBody>
          <a:bodyPr/>
          <a:lstStyle/>
          <a:p>
            <a:fld id="{9A859BAB-C71C-5948-B622-39FF4D2AFBDC}" type="slidenum">
              <a:rPr lang="en-US" smtClean="0"/>
              <a:t>8</a:t>
            </a:fld>
            <a:endParaRPr lang="en-US"/>
          </a:p>
        </p:txBody>
      </p:sp>
    </p:spTree>
    <p:extLst>
      <p:ext uri="{BB962C8B-B14F-4D97-AF65-F5344CB8AC3E}">
        <p14:creationId xmlns:p14="http://schemas.microsoft.com/office/powerpoint/2010/main" val="27401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FB7DD-07B3-FA5A-FC27-D182989ADA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249BF3-85CC-D97B-2C71-865971501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77117-BE63-236B-7115-FBFFA7BE34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028AAF-DCB3-F33C-128F-CED71A6FC2EE}"/>
              </a:ext>
            </a:extLst>
          </p:cNvPr>
          <p:cNvSpPr>
            <a:spLocks noGrp="1"/>
          </p:cNvSpPr>
          <p:nvPr>
            <p:ph type="sldNum" sz="quarter" idx="5"/>
          </p:nvPr>
        </p:nvSpPr>
        <p:spPr/>
        <p:txBody>
          <a:bodyPr/>
          <a:lstStyle/>
          <a:p>
            <a:fld id="{9A859BAB-C71C-5948-B622-39FF4D2AFBDC}" type="slidenum">
              <a:rPr lang="en-US" smtClean="0"/>
              <a:t>11</a:t>
            </a:fld>
            <a:endParaRPr lang="en-US"/>
          </a:p>
        </p:txBody>
      </p:sp>
    </p:spTree>
    <p:extLst>
      <p:ext uri="{BB962C8B-B14F-4D97-AF65-F5344CB8AC3E}">
        <p14:creationId xmlns:p14="http://schemas.microsoft.com/office/powerpoint/2010/main" val="3483893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92C8D-A9FD-6E9E-3D9B-82B843D02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E8251-EA2A-BFB0-FC00-91D640128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5F1E7-E4AC-5F09-DE66-D072EE59FD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4173A4-53D9-8318-DC3E-E2A8EE6D9F5F}"/>
              </a:ext>
            </a:extLst>
          </p:cNvPr>
          <p:cNvSpPr>
            <a:spLocks noGrp="1"/>
          </p:cNvSpPr>
          <p:nvPr>
            <p:ph type="sldNum" sz="quarter" idx="5"/>
          </p:nvPr>
        </p:nvSpPr>
        <p:spPr/>
        <p:txBody>
          <a:bodyPr/>
          <a:lstStyle/>
          <a:p>
            <a:fld id="{9A859BAB-C71C-5948-B622-39FF4D2AFBDC}" type="slidenum">
              <a:rPr lang="en-US" smtClean="0"/>
              <a:t>12</a:t>
            </a:fld>
            <a:endParaRPr lang="en-US"/>
          </a:p>
        </p:txBody>
      </p:sp>
    </p:spTree>
    <p:extLst>
      <p:ext uri="{BB962C8B-B14F-4D97-AF65-F5344CB8AC3E}">
        <p14:creationId xmlns:p14="http://schemas.microsoft.com/office/powerpoint/2010/main" val="4087735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250C-5A07-E09F-851A-49101EEEE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884AF-514D-6E73-0AB0-C8EBECB9C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A23BA-A7B4-2C3C-B9AC-BA7AC9B30DA3}"/>
              </a:ext>
            </a:extLst>
          </p:cNvPr>
          <p:cNvSpPr>
            <a:spLocks noGrp="1"/>
          </p:cNvSpPr>
          <p:nvPr>
            <p:ph type="body" idx="1"/>
          </p:nvPr>
        </p:nvSpPr>
        <p:spPr/>
        <p:txBody>
          <a:bodyPr/>
          <a:lstStyle/>
          <a:p>
            <a:r>
              <a:rPr lang="en-US"/>
              <a:t>So here is what a data ingestion process could look like.</a:t>
            </a:r>
          </a:p>
          <a:p>
            <a:r>
              <a:rPr lang="en-US"/>
              <a:t>First, we store the documents in Azure Blob Storage, so that we have a version of the file that can be rendered as a citation in the app.</a:t>
            </a:r>
          </a:p>
          <a:p>
            <a:r>
              <a:rPr lang="en-US"/>
              <a:t>Then, we extract the text from the documents, using Azure Document Intelligence or a local parser.</a:t>
            </a:r>
          </a:p>
          <a:p>
            <a:r>
              <a:rPr lang="en-US"/>
              <a:t>Next, we split the data into chunks based on optimal token length and sentence boundaries. </a:t>
            </a:r>
          </a:p>
          <a:p>
            <a:r>
              <a:rPr lang="en-US"/>
              <a:t>We take those chunks and compute embeddings for them using an embedding model, like the Azure OpenAI embedding models.</a:t>
            </a:r>
          </a:p>
          <a:p>
            <a:r>
              <a:rPr lang="en-US"/>
              <a:t>Finally, we store the text, embedding, and Blob storage link inside the Azure AI search index.</a:t>
            </a:r>
          </a:p>
          <a:p>
            <a:endParaRPr lang="en-US"/>
          </a:p>
          <a:p>
            <a:r>
              <a:rPr lang="en-US"/>
              <a:t>This whole data ingestion process can run as a Python script locally, and that's what we've done in our open source RAG solution.</a:t>
            </a:r>
          </a:p>
        </p:txBody>
      </p:sp>
      <p:sp>
        <p:nvSpPr>
          <p:cNvPr id="4" name="Slide Number Placeholder 3">
            <a:extLst>
              <a:ext uri="{FF2B5EF4-FFF2-40B4-BE49-F238E27FC236}">
                <a16:creationId xmlns:a16="http://schemas.microsoft.com/office/drawing/2014/main" id="{5BAE18BD-6276-201C-34B8-C548DBD68F4B}"/>
              </a:ext>
            </a:extLst>
          </p:cNvPr>
          <p:cNvSpPr>
            <a:spLocks noGrp="1"/>
          </p:cNvSpPr>
          <p:nvPr>
            <p:ph type="sldNum" sz="quarter" idx="5"/>
          </p:nvPr>
        </p:nvSpPr>
        <p:spPr/>
        <p:txBody>
          <a:bodyPr/>
          <a:lstStyle/>
          <a:p>
            <a:fld id="{9A859BAB-C71C-5948-B622-39FF4D2AFBDC}" type="slidenum">
              <a:rPr lang="en-US" smtClean="0"/>
              <a:t>13</a:t>
            </a:fld>
            <a:endParaRPr lang="en-US"/>
          </a:p>
        </p:txBody>
      </p:sp>
    </p:spTree>
    <p:extLst>
      <p:ext uri="{BB962C8B-B14F-4D97-AF65-F5344CB8AC3E}">
        <p14:creationId xmlns:p14="http://schemas.microsoft.com/office/powerpoint/2010/main" val="109979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E1BDA-0218-68BB-84E2-864C7D95B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19973-D532-6FD7-DB01-35B3C93BA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AF3F8B-BB8D-6CC2-789A-68EC0B148E2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FF6E58F-663A-8F56-1227-E6ECC5A26AD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DACA256-219A-95FA-E807-544DBC4F335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DA74B4B-88F3-B27E-6A66-3F69841BC06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1:58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3413832-679C-B7FD-AB46-44EA46563B1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908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250C-5A07-E09F-851A-49101EEEE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884AF-514D-6E73-0AB0-C8EBECB9C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A23BA-A7B4-2C3C-B9AC-BA7AC9B30D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AE18BD-6276-201C-34B8-C548DBD68F4B}"/>
              </a:ext>
            </a:extLst>
          </p:cNvPr>
          <p:cNvSpPr>
            <a:spLocks noGrp="1"/>
          </p:cNvSpPr>
          <p:nvPr>
            <p:ph type="sldNum" sz="quarter" idx="5"/>
          </p:nvPr>
        </p:nvSpPr>
        <p:spPr/>
        <p:txBody>
          <a:bodyPr/>
          <a:lstStyle/>
          <a:p>
            <a:fld id="{9A859BAB-C71C-5948-B622-39FF4D2AFBDC}" type="slidenum">
              <a:rPr lang="en-US" smtClean="0"/>
              <a:t>17</a:t>
            </a:fld>
            <a:endParaRPr lang="en-US"/>
          </a:p>
        </p:txBody>
      </p:sp>
    </p:spTree>
    <p:extLst>
      <p:ext uri="{BB962C8B-B14F-4D97-AF65-F5344CB8AC3E}">
        <p14:creationId xmlns:p14="http://schemas.microsoft.com/office/powerpoint/2010/main" val="34445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p>
        </p:txBody>
      </p:sp>
      <p:sp>
        <p:nvSpPr>
          <p:cNvPr id="4" name="Slide Number Placeholder 3"/>
          <p:cNvSpPr>
            <a:spLocks noGrp="1"/>
          </p:cNvSpPr>
          <p:nvPr>
            <p:ph type="sldNum" sz="quarter" idx="5"/>
          </p:nvPr>
        </p:nvSpPr>
        <p:spPr/>
        <p:txBody>
          <a:bodyPr/>
          <a:lstStyle/>
          <a:p>
            <a:fld id="{9A859BAB-C71C-5948-B622-39FF4D2AFBDC}" type="slidenum">
              <a:rPr lang="en-US" smtClean="0"/>
              <a:t>18</a:t>
            </a:fld>
            <a:endParaRPr lang="en-US"/>
          </a:p>
        </p:txBody>
      </p:sp>
    </p:spTree>
    <p:extLst>
      <p:ext uri="{BB962C8B-B14F-4D97-AF65-F5344CB8AC3E}">
        <p14:creationId xmlns:p14="http://schemas.microsoft.com/office/powerpoint/2010/main" val="2151614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3798318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4715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042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9548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0427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89567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884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7802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1608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003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6257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6186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103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9875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6605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4822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4225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3607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295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20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467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0179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982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5108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7456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1349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274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4410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2621158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65147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7909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3661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7142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0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6538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5090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149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874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672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871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099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588033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5997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9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9C0-1121-1468-48D7-06E1B33AC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C22C6-98EE-049C-D075-D1B326778F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E9B41-D547-F749-7F12-3844EC214F76}"/>
              </a:ext>
            </a:extLst>
          </p:cNvPr>
          <p:cNvSpPr>
            <a:spLocks noGrp="1"/>
          </p:cNvSpPr>
          <p:nvPr>
            <p:ph type="dt" sz="half" idx="10"/>
          </p:nvPr>
        </p:nvSpPr>
        <p:spPr/>
        <p:txBody>
          <a:bodyPr/>
          <a:lstStyle/>
          <a:p>
            <a:fld id="{DDF42E2E-4545-4923-A9DD-0AFF93CFA57A}" type="datetimeFigureOut">
              <a:rPr lang="en-US" smtClean="0"/>
              <a:t>9/3/24</a:t>
            </a:fld>
            <a:endParaRPr lang="en-US"/>
          </a:p>
        </p:txBody>
      </p:sp>
      <p:sp>
        <p:nvSpPr>
          <p:cNvPr id="5" name="Footer Placeholder 4">
            <a:extLst>
              <a:ext uri="{FF2B5EF4-FFF2-40B4-BE49-F238E27FC236}">
                <a16:creationId xmlns:a16="http://schemas.microsoft.com/office/drawing/2014/main" id="{2AE8B957-3E77-BBE7-042B-CBEDB907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228D9-8EFB-7D84-C9E9-32DE0406E7B3}"/>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544327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90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61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311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6310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655107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svg"/><Relationship Id="rId7" Type="http://schemas.openxmlformats.org/officeDocument/2006/relationships/image" Target="../media/image38.svg"/><Relationship Id="rId2" Type="http://schemas.openxmlformats.org/officeDocument/2006/relationships/image" Target="../media/image31.png"/><Relationship Id="rId1" Type="http://schemas.openxmlformats.org/officeDocument/2006/relationships/slideLayout" Target="../slideLayouts/slideLayout50.xml"/><Relationship Id="rId6" Type="http://schemas.openxmlformats.org/officeDocument/2006/relationships/image" Target="../media/image37.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2.xml"/><Relationship Id="rId1" Type="http://schemas.openxmlformats.org/officeDocument/2006/relationships/slideLayout" Target="../slideLayouts/slideLayout50.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hyperlink" Target="https://aka.ms/raghack/aisearch"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43.svg"/><Relationship Id="rId11" Type="http://schemas.openxmlformats.org/officeDocument/2006/relationships/image" Target="../media/image47.sv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53.svg"/><Relationship Id="rId9" Type="http://schemas.openxmlformats.org/officeDocument/2006/relationships/image" Target="../media/image55.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zure-Samples/azure-search-openai-demo/?tab=readme-ov-file#project-setup"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Samples/azure-search-openai-demo/#azure-account-requirements"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ragchat/free" TargetMode="External"/><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pamelafox/azure-search-openai-demo/blob/main/docs/data_ingestion.md#removing-documents" TargetMode="External"/><Relationship Id="rId2" Type="http://schemas.openxmlformats.org/officeDocument/2006/relationships/notesSlide" Target="../notesSlides/notesSlide7.xml"/><Relationship Id="rId1" Type="http://schemas.openxmlformats.org/officeDocument/2006/relationships/slideLayout" Target="../slideLayouts/slideLayout50.xml"/><Relationship Id="rId4" Type="http://schemas.openxmlformats.org/officeDocument/2006/relationships/hyperlink" Target="https://aka.ms/ragchat/remove-da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log.pamelafox.org/2023/09/best-practices-for-openai-chat-apps.html" TargetMode="External"/><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blog.pamelafox.org/2024/07/should-you-use-quart-or-fastapi-for-ai.html"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30.xml.rels><?xml version="1.0" encoding="UTF-8" standalone="yes"?>
<Relationships xmlns="http://schemas.openxmlformats.org/package/2006/relationships"><Relationship Id="rId3" Type="http://schemas.openxmlformats.org/officeDocument/2006/relationships/hyperlink" Target="https://python.langchain.com/v0.2/docs/introduction/" TargetMode="External"/><Relationship Id="rId7" Type="http://schemas.openxmlformats.org/officeDocument/2006/relationships/hyperlink" Target="https://pypi.org/project/prompty/" TargetMode="External"/><Relationship Id="rId2" Type="http://schemas.openxmlformats.org/officeDocument/2006/relationships/hyperlink" Target="https://docs.llamaindex.ai/en/stable/" TargetMode="External"/><Relationship Id="rId1" Type="http://schemas.openxmlformats.org/officeDocument/2006/relationships/slideLayout" Target="../slideLayouts/slideLayout5.xml"/><Relationship Id="rId6" Type="http://schemas.openxmlformats.org/officeDocument/2006/relationships/hyperlink" Target="https://github.com/BerriAI/litellm" TargetMode="External"/><Relationship Id="rId5" Type="http://schemas.openxmlformats.org/officeDocument/2006/relationships/hyperlink" Target="https://microsoft.github.io/autogen/" TargetMode="External"/><Relationship Id="rId4" Type="http://schemas.openxmlformats.org/officeDocument/2006/relationships/hyperlink" Target="https://pypi.org/project/semantic-kerne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Azure-Samples/rag-postgres-openai-python" TargetMode="External"/><Relationship Id="rId1" Type="http://schemas.openxmlformats.org/officeDocument/2006/relationships/slideLayout" Target="../slideLayouts/slideLayout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hyperlink" Target="aka.ms/raghack/cosmosd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Azure-Samples/Cosmic-Food-RAG-app" TargetMode="External"/><Relationship Id="rId1" Type="http://schemas.openxmlformats.org/officeDocument/2006/relationships/slideLayout" Target="../slideLayouts/slideLayout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hyperlink" Target="aka.ms/raghack/cosmosd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Azure-Samples/llama-index-python"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ithub.com/Azure-Samples/contoso-chat" TargetMode="External"/><Relationship Id="rId1" Type="http://schemas.openxmlformats.org/officeDocument/2006/relationships/slideLayout" Target="../slideLayouts/slideLayout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hyperlink" Target="https://aka.ms/raghack/aistudio"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aka.ms/raghack/coderunner" TargetMode="External"/><Relationship Id="rId3" Type="http://schemas.openxmlformats.org/officeDocument/2006/relationships/hyperlink" Target="https://aka.ms/raghack" TargetMode="External"/><Relationship Id="rId7" Type="http://schemas.openxmlformats.org/officeDocument/2006/relationships/hyperlink" Target="https://aka.ms/raghack/langchain" TargetMode="External"/><Relationship Id="rId2" Type="http://schemas.openxmlformats.org/officeDocument/2006/relationships/hyperlink" Target="https://aka.ms/ragchat/free" TargetMode="External"/><Relationship Id="rId1" Type="http://schemas.openxmlformats.org/officeDocument/2006/relationships/slideLayout" Target="../slideLayouts/slideLayout5.xml"/><Relationship Id="rId6" Type="http://schemas.openxmlformats.org/officeDocument/2006/relationships/hyperlink" Target="https://raghack/vision" TargetMode="External"/><Relationship Id="rId5" Type="http://schemas.openxmlformats.org/officeDocument/2006/relationships/hyperlink" Target="https://aka.ms/raghack/postgres" TargetMode="External"/><Relationship Id="rId10" Type="http://schemas.openxmlformats.org/officeDocument/2006/relationships/hyperlink" Target="https://aka.ms/raghack/evals" TargetMode="External"/><Relationship Id="rId4" Type="http://schemas.openxmlformats.org/officeDocument/2006/relationships/hyperlink" Target="https://aka.ms/raghack/aisearch" TargetMode="External"/><Relationship Id="rId9" Type="http://schemas.openxmlformats.org/officeDocument/2006/relationships/hyperlink" Target="https://aka.ms/raghack/raf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pamelafox/python-openai-demos/blob/main/retrieval_augmented_generation.py" TargetMode="External"/><Relationship Id="rId2" Type="http://schemas.microsoft.com/office/2018/10/relationships/comments" Target="../comments/modernComment_7FFFF03E_30024F2C.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microsoft.com/office/2018/10/relationships/comments" Target="../comments/modernComment_7FFFF042_9C38F0EC.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ka.ms/ragchat/demo" TargetMode="External"/><Relationship Id="rId2" Type="http://schemas.openxmlformats.org/officeDocument/2006/relationships/hyperlink" Target="https://aka.ms/ragchat" TargetMode="Externa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xml"/><Relationship Id="rId1" Type="http://schemas.openxmlformats.org/officeDocument/2006/relationships/slideLayout" Target="../slideLayouts/slideLayout50.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597F-E851-7BC8-2461-D5ADA7025EB3}"/>
              </a:ext>
            </a:extLst>
          </p:cNvPr>
          <p:cNvSpPr>
            <a:spLocks noGrp="1"/>
          </p:cNvSpPr>
          <p:nvPr>
            <p:ph type="title"/>
          </p:nvPr>
        </p:nvSpPr>
        <p:spPr>
          <a:xfrm>
            <a:off x="584200" y="2918223"/>
            <a:ext cx="10455102" cy="615553"/>
          </a:xfrm>
        </p:spPr>
        <p:txBody>
          <a:bodyPr/>
          <a:lstStyle/>
          <a:p>
            <a:r>
              <a:rPr lang="en-US">
                <a:latin typeface="Segoe Sans Display Semibold"/>
                <a:cs typeface="Segoe Sans Display Semibold"/>
              </a:rPr>
              <a:t>Building RAG apps in Python</a:t>
            </a:r>
            <a:endParaRPr lang="en-US"/>
          </a:p>
        </p:txBody>
      </p:sp>
      <p:sp>
        <p:nvSpPr>
          <p:cNvPr id="7" name="Text Placeholder 2">
            <a:extLst>
              <a:ext uri="{FF2B5EF4-FFF2-40B4-BE49-F238E27FC236}">
                <a16:creationId xmlns:a16="http://schemas.microsoft.com/office/drawing/2014/main" id="{9469F220-09AA-B411-7469-37AEC591CA02}"/>
              </a:ext>
            </a:extLst>
          </p:cNvPr>
          <p:cNvSpPr>
            <a:spLocks noGrp="1"/>
          </p:cNvSpPr>
          <p:nvPr>
            <p:ph type="body" sz="quarter" idx="12"/>
          </p:nvPr>
        </p:nvSpPr>
        <p:spPr>
          <a:xfrm>
            <a:off x="584200" y="3962400"/>
            <a:ext cx="9144000" cy="830997"/>
          </a:xfrm>
        </p:spPr>
        <p:txBody>
          <a:bodyPr/>
          <a:lstStyle/>
          <a:p>
            <a:r>
              <a:rPr lang="en-US"/>
              <a:t>Pamela Fox, Python Cloud Advocate</a:t>
            </a:r>
          </a:p>
          <a:p>
            <a:r>
              <a:rPr lang="en-US"/>
              <a:t>@pamelafox</a:t>
            </a:r>
          </a:p>
          <a:p>
            <a:r>
              <a:rPr lang="en-US"/>
              <a:t>pamelafox.org</a:t>
            </a:r>
          </a:p>
        </p:txBody>
      </p:sp>
    </p:spTree>
    <p:extLst>
      <p:ext uri="{BB962C8B-B14F-4D97-AF65-F5344CB8AC3E}">
        <p14:creationId xmlns:p14="http://schemas.microsoft.com/office/powerpoint/2010/main" val="384571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2B50-988F-57AE-0657-D7EC0F0EEA8F}"/>
              </a:ext>
            </a:extLst>
          </p:cNvPr>
          <p:cNvSpPr>
            <a:spLocks noGrp="1"/>
          </p:cNvSpPr>
          <p:nvPr>
            <p:ph type="title"/>
          </p:nvPr>
        </p:nvSpPr>
        <p:spPr/>
        <p:txBody>
          <a:bodyPr/>
          <a:lstStyle/>
          <a:p>
            <a:r>
              <a:rPr lang="en-US"/>
              <a:t>"Chat" tab: Advanced RAG flow</a:t>
            </a:r>
          </a:p>
        </p:txBody>
      </p:sp>
      <p:sp>
        <p:nvSpPr>
          <p:cNvPr id="23" name="Text Placeholder 5">
            <a:extLst>
              <a:ext uri="{FF2B5EF4-FFF2-40B4-BE49-F238E27FC236}">
                <a16:creationId xmlns:a16="http://schemas.microsoft.com/office/drawing/2014/main" id="{A4FD97B5-A395-4532-6E54-B882A388040F}"/>
              </a:ext>
            </a:extLst>
          </p:cNvPr>
          <p:cNvSpPr txBox="1">
            <a:spLocks/>
          </p:cNvSpPr>
          <p:nvPr/>
        </p:nvSpPr>
        <p:spPr>
          <a:xfrm>
            <a:off x="5270762" y="5026217"/>
            <a:ext cx="1410968" cy="5400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dirty="0">
                <a:latin typeface="+mj-lt"/>
                <a:cs typeface="Segoe UI Semilight"/>
              </a:rPr>
              <a:t>Azure AI Search</a:t>
            </a:r>
            <a:endParaRPr lang="en-US" sz="5550" dirty="0">
              <a:cs typeface="Arial"/>
            </a:endParaRPr>
          </a:p>
        </p:txBody>
      </p:sp>
      <p:pic>
        <p:nvPicPr>
          <p:cNvPr id="24" name="Graphic 3">
            <a:extLst>
              <a:ext uri="{FF2B5EF4-FFF2-40B4-BE49-F238E27FC236}">
                <a16:creationId xmlns:a16="http://schemas.microsoft.com/office/drawing/2014/main" id="{425EB55E-ECCC-BDD4-33E6-10D9EFAC44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4983" y="3629901"/>
            <a:ext cx="1168288" cy="1291166"/>
          </a:xfrm>
          <a:prstGeom prst="rect">
            <a:avLst/>
          </a:prstGeom>
        </p:spPr>
      </p:pic>
      <p:sp>
        <p:nvSpPr>
          <p:cNvPr id="25" name="Arrow: Right 8">
            <a:extLst>
              <a:ext uri="{FF2B5EF4-FFF2-40B4-BE49-F238E27FC236}">
                <a16:creationId xmlns:a16="http://schemas.microsoft.com/office/drawing/2014/main" id="{D09E4206-02B3-B692-F9D8-9C0ACB596078}"/>
              </a:ext>
            </a:extLst>
          </p:cNvPr>
          <p:cNvSpPr/>
          <p:nvPr/>
        </p:nvSpPr>
        <p:spPr bwMode="auto">
          <a:xfrm>
            <a:off x="1870757" y="4239317"/>
            <a:ext cx="548247"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7">
            <a:extLst>
              <a:ext uri="{FF2B5EF4-FFF2-40B4-BE49-F238E27FC236}">
                <a16:creationId xmlns:a16="http://schemas.microsoft.com/office/drawing/2014/main" id="{04514F64-D99D-BF71-15EF-FDB1D91EBE8E}"/>
              </a:ext>
            </a:extLst>
          </p:cNvPr>
          <p:cNvSpPr txBox="1"/>
          <p:nvPr/>
        </p:nvSpPr>
        <p:spPr>
          <a:xfrm>
            <a:off x="6852178" y="4688988"/>
            <a:ext cx="2123675" cy="18466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dirty="0">
                <a:solidFill>
                  <a:srgbClr val="FFFFFF"/>
                </a:solidFill>
              </a:rPr>
              <a:t>“BenefitOptions1.pdf: Health Plus is a comprehensive plan that offers more coverage than Northwind Standard. Northwind Health Plus offers coverage for emergency services, mental health and substance abuse coverage, and out-of-network services, while Northwind Standard does not.”</a:t>
            </a:r>
            <a:endParaRPr lang="en-US" sz="1200" dirty="0">
              <a:solidFill>
                <a:srgbClr val="FFFFFF"/>
              </a:solidFill>
              <a:ea typeface="+mn-lt"/>
              <a:cs typeface="+mn-lt"/>
            </a:endParaRPr>
          </a:p>
        </p:txBody>
      </p:sp>
      <p:sp>
        <p:nvSpPr>
          <p:cNvPr id="27" name="Text Placeholder 5">
            <a:extLst>
              <a:ext uri="{FF2B5EF4-FFF2-40B4-BE49-F238E27FC236}">
                <a16:creationId xmlns:a16="http://schemas.microsoft.com/office/drawing/2014/main" id="{5CA54314-CA13-5110-D6DD-B27EEFC4C195}"/>
              </a:ext>
            </a:extLst>
          </p:cNvPr>
          <p:cNvSpPr txBox="1">
            <a:spLocks/>
          </p:cNvSpPr>
          <p:nvPr/>
        </p:nvSpPr>
        <p:spPr>
          <a:xfrm>
            <a:off x="8715603" y="48445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dirty="0">
                <a:latin typeface="+mj-lt"/>
                <a:cs typeface="Segoe UI Semilight"/>
              </a:rPr>
              <a:t>Large Language Model</a:t>
            </a:r>
            <a:endParaRPr lang="en-US" sz="2000" dirty="0">
              <a:cs typeface="Arial"/>
            </a:endParaRPr>
          </a:p>
        </p:txBody>
      </p:sp>
      <p:pic>
        <p:nvPicPr>
          <p:cNvPr id="28" name="Graphic 2">
            <a:extLst>
              <a:ext uri="{FF2B5EF4-FFF2-40B4-BE49-F238E27FC236}">
                <a16:creationId xmlns:a16="http://schemas.microsoft.com/office/drawing/2014/main" id="{F855A01C-B8B1-BADE-9DFC-3C52A03694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7257" y="3240087"/>
            <a:ext cx="1227575" cy="1298192"/>
          </a:xfrm>
          <a:prstGeom prst="rect">
            <a:avLst/>
          </a:prstGeom>
        </p:spPr>
      </p:pic>
      <p:sp>
        <p:nvSpPr>
          <p:cNvPr id="29" name="Arrow: Right 10">
            <a:extLst>
              <a:ext uri="{FF2B5EF4-FFF2-40B4-BE49-F238E27FC236}">
                <a16:creationId xmlns:a16="http://schemas.microsoft.com/office/drawing/2014/main" id="{6C880746-F4FC-0621-575E-ECD09593B11D}"/>
              </a:ext>
            </a:extLst>
          </p:cNvPr>
          <p:cNvSpPr/>
          <p:nvPr/>
        </p:nvSpPr>
        <p:spPr bwMode="auto">
          <a:xfrm>
            <a:off x="6624093" y="4229516"/>
            <a:ext cx="2248997"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Arrow: Right 11">
            <a:extLst>
              <a:ext uri="{FF2B5EF4-FFF2-40B4-BE49-F238E27FC236}">
                <a16:creationId xmlns:a16="http://schemas.microsoft.com/office/drawing/2014/main" id="{CA06559F-F801-333D-C201-FC37E4B2791F}"/>
              </a:ext>
            </a:extLst>
          </p:cNvPr>
          <p:cNvSpPr/>
          <p:nvPr/>
        </p:nvSpPr>
        <p:spPr bwMode="auto">
          <a:xfrm>
            <a:off x="1870394" y="3394479"/>
            <a:ext cx="7002696"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A05745C4-E92B-0F2B-05C5-BC70EA0EDA9A}"/>
              </a:ext>
            </a:extLst>
          </p:cNvPr>
          <p:cNvGrpSpPr/>
          <p:nvPr/>
        </p:nvGrpSpPr>
        <p:grpSpPr>
          <a:xfrm>
            <a:off x="0" y="1948795"/>
            <a:ext cx="3603650" cy="4306163"/>
            <a:chOff x="163068" y="2046250"/>
            <a:chExt cx="3603650" cy="4306163"/>
          </a:xfrm>
        </p:grpSpPr>
        <p:pic>
          <p:nvPicPr>
            <p:cNvPr id="32" name="Graphic 13">
              <a:extLst>
                <a:ext uri="{FF2B5EF4-FFF2-40B4-BE49-F238E27FC236}">
                  <a16:creationId xmlns:a16="http://schemas.microsoft.com/office/drawing/2014/main" id="{166F1078-CF2B-F8A3-8033-E1D1E7E238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5107" y="3488251"/>
              <a:ext cx="1477321" cy="1530271"/>
            </a:xfrm>
            <a:prstGeom prst="rect">
              <a:avLst/>
            </a:prstGeom>
          </p:spPr>
        </p:pic>
        <p:sp>
          <p:nvSpPr>
            <p:cNvPr id="33" name="Text Placeholder 5">
              <a:extLst>
                <a:ext uri="{FF2B5EF4-FFF2-40B4-BE49-F238E27FC236}">
                  <a16:creationId xmlns:a16="http://schemas.microsoft.com/office/drawing/2014/main" id="{C302AD19-97B8-25F7-24E3-E3594FB4F7E7}"/>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dirty="0">
                  <a:latin typeface="+mj-lt"/>
                  <a:cs typeface="Segoe UI Semilight"/>
                </a:rPr>
                <a:t>User</a:t>
              </a:r>
              <a:endParaRPr lang="en-US" dirty="0"/>
            </a:p>
            <a:p>
              <a:pPr algn="ctr" defTabSz="1865484">
                <a:defRPr/>
              </a:pPr>
              <a:r>
                <a:rPr lang="en-US" sz="2000" dirty="0">
                  <a:latin typeface="+mj-lt"/>
                  <a:cs typeface="Segoe UI Semilight"/>
                </a:rPr>
                <a:t>Question</a:t>
              </a:r>
              <a:endParaRPr lang="en-US" sz="2000" dirty="0">
                <a:cs typeface="Segoe UI Semilight"/>
              </a:endParaRPr>
            </a:p>
          </p:txBody>
        </p:sp>
        <p:grpSp>
          <p:nvGrpSpPr>
            <p:cNvPr id="34" name="Group 33">
              <a:extLst>
                <a:ext uri="{FF2B5EF4-FFF2-40B4-BE49-F238E27FC236}">
                  <a16:creationId xmlns:a16="http://schemas.microsoft.com/office/drawing/2014/main" id="{799AF36D-1D2F-E028-9E93-3CC3FE478D6E}"/>
                </a:ext>
              </a:extLst>
            </p:cNvPr>
            <p:cNvGrpSpPr/>
            <p:nvPr/>
          </p:nvGrpSpPr>
          <p:grpSpPr>
            <a:xfrm>
              <a:off x="305871" y="2046250"/>
              <a:ext cx="3460847" cy="1142986"/>
              <a:chOff x="521530" y="3842591"/>
              <a:chExt cx="5425157" cy="1833928"/>
            </a:xfrm>
          </p:grpSpPr>
          <p:sp>
            <p:nvSpPr>
              <p:cNvPr id="35" name="Speech Bubble: Rectangle with Corners Rounded 7">
                <a:extLst>
                  <a:ext uri="{FF2B5EF4-FFF2-40B4-BE49-F238E27FC236}">
                    <a16:creationId xmlns:a16="http://schemas.microsoft.com/office/drawing/2014/main" id="{FA717CC7-723C-7B6B-FF03-08DEC05C124D}"/>
                  </a:ext>
                </a:extLst>
              </p:cNvPr>
              <p:cNvSpPr/>
              <p:nvPr/>
            </p:nvSpPr>
            <p:spPr bwMode="auto">
              <a:xfrm>
                <a:off x="521530" y="3842591"/>
                <a:ext cx="5425157" cy="1833928"/>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6" name="Text Placeholder 5">
                <a:extLst>
                  <a:ext uri="{FF2B5EF4-FFF2-40B4-BE49-F238E27FC236}">
                    <a16:creationId xmlns:a16="http://schemas.microsoft.com/office/drawing/2014/main" id="{48AB877F-6B50-DA56-66CB-959498129674}"/>
                  </a:ext>
                </a:extLst>
              </p:cNvPr>
              <p:cNvSpPr txBox="1">
                <a:spLocks/>
              </p:cNvSpPr>
              <p:nvPr/>
            </p:nvSpPr>
            <p:spPr>
              <a:xfrm>
                <a:off x="645744" y="3893508"/>
                <a:ext cx="5239178" cy="1583494"/>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defTabSz="1865484">
                  <a:defRPr/>
                </a:pPr>
                <a:r>
                  <a:rPr lang="en-US" sz="2000" dirty="0">
                    <a:solidFill>
                      <a:srgbClr val="FFFFFF"/>
                    </a:solidFill>
                    <a:latin typeface="Segoe UI"/>
                    <a:cs typeface="Segoe UI Semilight"/>
                  </a:rPr>
                  <a:t>What is included in my Northwind Health Plus plan that is not in standard?</a:t>
                </a:r>
                <a:endParaRPr lang="en-US" sz="2000" dirty="0">
                  <a:solidFill>
                    <a:srgbClr val="FFFFFF"/>
                  </a:solidFill>
                  <a:latin typeface="Segoe UI"/>
                  <a:cs typeface="Segoe UI"/>
                </a:endParaRPr>
              </a:p>
            </p:txBody>
          </p:sp>
        </p:grpSp>
      </p:grpSp>
      <p:pic>
        <p:nvPicPr>
          <p:cNvPr id="37" name="Graphic 2">
            <a:extLst>
              <a:ext uri="{FF2B5EF4-FFF2-40B4-BE49-F238E27FC236}">
                <a16:creationId xmlns:a16="http://schemas.microsoft.com/office/drawing/2014/main" id="{03D13417-A8B1-659E-4F52-09EB2BB45C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1952" y="3943928"/>
            <a:ext cx="1094799" cy="1157779"/>
          </a:xfrm>
          <a:prstGeom prst="rect">
            <a:avLst/>
          </a:prstGeom>
        </p:spPr>
      </p:pic>
      <p:sp>
        <p:nvSpPr>
          <p:cNvPr id="38" name="Text Placeholder 5">
            <a:extLst>
              <a:ext uri="{FF2B5EF4-FFF2-40B4-BE49-F238E27FC236}">
                <a16:creationId xmlns:a16="http://schemas.microsoft.com/office/drawing/2014/main" id="{26F5D550-411E-B1B5-4771-826E3F31A071}"/>
              </a:ext>
            </a:extLst>
          </p:cNvPr>
          <p:cNvSpPr txBox="1">
            <a:spLocks/>
          </p:cNvSpPr>
          <p:nvPr/>
        </p:nvSpPr>
        <p:spPr>
          <a:xfrm>
            <a:off x="2144880" y="5244647"/>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dirty="0">
                <a:latin typeface="+mj-lt"/>
                <a:cs typeface="Segoe UI Semilight"/>
              </a:rPr>
              <a:t>Large Language Model</a:t>
            </a:r>
            <a:endParaRPr lang="en-US" sz="2000" dirty="0">
              <a:cs typeface="Arial"/>
            </a:endParaRPr>
          </a:p>
        </p:txBody>
      </p:sp>
      <p:sp>
        <p:nvSpPr>
          <p:cNvPr id="39" name="Arrow: Right 8">
            <a:extLst>
              <a:ext uri="{FF2B5EF4-FFF2-40B4-BE49-F238E27FC236}">
                <a16:creationId xmlns:a16="http://schemas.microsoft.com/office/drawing/2014/main" id="{DCD34C72-0286-6C10-9A37-39A246180382}"/>
              </a:ext>
            </a:extLst>
          </p:cNvPr>
          <p:cNvSpPr/>
          <p:nvPr/>
        </p:nvSpPr>
        <p:spPr bwMode="auto">
          <a:xfrm>
            <a:off x="3723120" y="4229516"/>
            <a:ext cx="1730029" cy="354174"/>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7">
            <a:extLst>
              <a:ext uri="{FF2B5EF4-FFF2-40B4-BE49-F238E27FC236}">
                <a16:creationId xmlns:a16="http://schemas.microsoft.com/office/drawing/2014/main" id="{3CA5E19B-7E70-1A0A-FFB6-941B35918569}"/>
              </a:ext>
            </a:extLst>
          </p:cNvPr>
          <p:cNvSpPr txBox="1"/>
          <p:nvPr/>
        </p:nvSpPr>
        <p:spPr>
          <a:xfrm>
            <a:off x="3785636" y="4705625"/>
            <a:ext cx="1551135" cy="73866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dirty="0">
                <a:solidFill>
                  <a:srgbClr val="FFFFFF"/>
                </a:solidFill>
              </a:rPr>
              <a:t>“Northwind Health Plus plan coverage details compared to standard plan”</a:t>
            </a:r>
            <a:endParaRPr lang="en-US" sz="1200" dirty="0">
              <a:solidFill>
                <a:srgbClr val="FFFFFF"/>
              </a:solidFill>
              <a:ea typeface="+mn-lt"/>
              <a:cs typeface="+mn-lt"/>
            </a:endParaRPr>
          </a:p>
        </p:txBody>
      </p:sp>
      <p:pic>
        <p:nvPicPr>
          <p:cNvPr id="41" name="Graphic 40">
            <a:extLst>
              <a:ext uri="{FF2B5EF4-FFF2-40B4-BE49-F238E27FC236}">
                <a16:creationId xmlns:a16="http://schemas.microsoft.com/office/drawing/2014/main" id="{A989FD20-1154-1E9D-FBB8-A2E1BD3906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43414" y="2236113"/>
            <a:ext cx="1537460" cy="1617942"/>
          </a:xfrm>
          <a:prstGeom prst="rect">
            <a:avLst/>
          </a:prstGeom>
        </p:spPr>
      </p:pic>
      <p:sp>
        <p:nvSpPr>
          <p:cNvPr id="42" name="Arrow: Right 17">
            <a:extLst>
              <a:ext uri="{FF2B5EF4-FFF2-40B4-BE49-F238E27FC236}">
                <a16:creationId xmlns:a16="http://schemas.microsoft.com/office/drawing/2014/main" id="{2761BCFF-8D94-79AD-274F-BE71C9088DF1}"/>
              </a:ext>
            </a:extLst>
          </p:cNvPr>
          <p:cNvSpPr/>
          <p:nvPr/>
        </p:nvSpPr>
        <p:spPr bwMode="auto">
          <a:xfrm>
            <a:off x="10040547" y="3332612"/>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a:extLst>
              <a:ext uri="{FF2B5EF4-FFF2-40B4-BE49-F238E27FC236}">
                <a16:creationId xmlns:a16="http://schemas.microsoft.com/office/drawing/2014/main" id="{0928D013-BE0D-613F-395B-C201AF461889}"/>
              </a:ext>
            </a:extLst>
          </p:cNvPr>
          <p:cNvGrpSpPr/>
          <p:nvPr/>
        </p:nvGrpSpPr>
        <p:grpSpPr>
          <a:xfrm>
            <a:off x="7645817" y="626477"/>
            <a:ext cx="4173996" cy="1384122"/>
            <a:chOff x="12105425" y="1960832"/>
            <a:chExt cx="5090699" cy="3183153"/>
          </a:xfrm>
        </p:grpSpPr>
        <p:sp>
          <p:nvSpPr>
            <p:cNvPr id="44" name="Speech Bubble: Rectangle with Corners Rounded 18">
              <a:extLst>
                <a:ext uri="{FF2B5EF4-FFF2-40B4-BE49-F238E27FC236}">
                  <a16:creationId xmlns:a16="http://schemas.microsoft.com/office/drawing/2014/main" id="{B12BBEA9-52BD-418F-A066-A5D323C746E0}"/>
                </a:ext>
              </a:extLst>
            </p:cNvPr>
            <p:cNvSpPr/>
            <p:nvPr/>
          </p:nvSpPr>
          <p:spPr bwMode="auto">
            <a:xfrm>
              <a:off x="12105425" y="1960832"/>
              <a:ext cx="5090699" cy="3183153"/>
            </a:xfrm>
            <a:prstGeom prst="wedgeRoundRectCallout">
              <a:avLst>
                <a:gd name="adj1" fmla="val 35156"/>
                <a:gd name="adj2" fmla="val 80893"/>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12">
              <a:extLst>
                <a:ext uri="{FF2B5EF4-FFF2-40B4-BE49-F238E27FC236}">
                  <a16:creationId xmlns:a16="http://schemas.microsoft.com/office/drawing/2014/main" id="{C8141506-C586-CF49-74BD-4228F7BFCB99}"/>
                </a:ext>
              </a:extLst>
            </p:cNvPr>
            <p:cNvSpPr txBox="1"/>
            <p:nvPr/>
          </p:nvSpPr>
          <p:spPr>
            <a:xfrm>
              <a:off x="12444391" y="2277484"/>
              <a:ext cx="4751733" cy="2648292"/>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dirty="0">
                  <a:solidFill>
                    <a:srgbClr val="FFFFFF"/>
                  </a:solidFill>
                  <a:latin typeface="Segoe UI"/>
                  <a:ea typeface="Menlo"/>
                  <a:cs typeface="Menlo"/>
                </a:rPr>
                <a:t>The Northwind Health Plus plan includes coverage for emergency services which are not included in the standard plan.</a:t>
              </a:r>
              <a:endParaRPr lang="en-US" sz="1800" baseline="30000" dirty="0">
                <a:solidFill>
                  <a:srgbClr val="FFFFFF"/>
                </a:solidFill>
                <a:latin typeface="Segoe UI"/>
                <a:cs typeface="Segoe UI"/>
              </a:endParaRPr>
            </a:p>
          </p:txBody>
        </p:sp>
      </p:grpSp>
    </p:spTree>
    <p:extLst>
      <p:ext uri="{BB962C8B-B14F-4D97-AF65-F5344CB8AC3E}">
        <p14:creationId xmlns:p14="http://schemas.microsoft.com/office/powerpoint/2010/main" val="300273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9F1ED-9654-2CD4-D50A-81A0160C3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10F95-CAA5-F1E9-61FA-7E7B47509063}"/>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Azure AI Search approach</a:t>
            </a:r>
            <a:endParaRPr lang="en-US">
              <a:latin typeface="Segoe UI Semibold" panose="020B0702040204020203" pitchFamily="34" charset="0"/>
              <a:cs typeface="Segoe UI Semibold" panose="020B0702040204020203" pitchFamily="34" charset="0"/>
            </a:endParaRPr>
          </a:p>
        </p:txBody>
      </p:sp>
      <p:sp>
        <p:nvSpPr>
          <p:cNvPr id="15" name="Content Placeholder 2">
            <a:extLst>
              <a:ext uri="{FF2B5EF4-FFF2-40B4-BE49-F238E27FC236}">
                <a16:creationId xmlns:a16="http://schemas.microsoft.com/office/drawing/2014/main" id="{C97629F9-E2DE-654D-F667-946205EB5D94}"/>
              </a:ext>
            </a:extLst>
          </p:cNvPr>
          <p:cNvSpPr>
            <a:spLocks noGrp="1"/>
          </p:cNvSpPr>
          <p:nvPr>
            <p:ph idx="1"/>
          </p:nvPr>
        </p:nvSpPr>
        <p:spPr>
          <a:xfrm>
            <a:off x="5834407" y="1646607"/>
            <a:ext cx="5984316" cy="1325563"/>
          </a:xfrm>
        </p:spPr>
        <p:txBody>
          <a:bodyPr/>
          <a:lstStyle/>
          <a:p>
            <a:pPr marL="0" indent="0">
              <a:buNone/>
            </a:pPr>
            <a:r>
              <a:rPr lang="en-US"/>
              <a:t>For optimal retrieval, search() uses hybrid retrieval (text + vectors) plus the semantic ranker option.</a:t>
            </a:r>
          </a:p>
        </p:txBody>
      </p:sp>
      <p:sp>
        <p:nvSpPr>
          <p:cNvPr id="16" name="TextBox 15">
            <a:extLst>
              <a:ext uri="{FF2B5EF4-FFF2-40B4-BE49-F238E27FC236}">
                <a16:creationId xmlns:a16="http://schemas.microsoft.com/office/drawing/2014/main" id="{C43B1397-8615-4965-9844-8785DDAB62CA}"/>
              </a:ext>
            </a:extLst>
          </p:cNvPr>
          <p:cNvSpPr txBox="1"/>
          <p:nvPr/>
        </p:nvSpPr>
        <p:spPr>
          <a:xfrm>
            <a:off x="5759875" y="3127685"/>
            <a:ext cx="3609975" cy="400110"/>
          </a:xfrm>
          <a:prstGeom prst="rect">
            <a:avLst/>
          </a:prstGeom>
          <a:noFill/>
        </p:spPr>
        <p:txBody>
          <a:bodyPr wrap="square" rtlCol="0">
            <a:spAutoFit/>
          </a:bodyPr>
          <a:lstStyle/>
          <a:p>
            <a:r>
              <a:rPr lang="en-US" sz="2000">
                <a:hlinkClick r:id="rId3">
                  <a:extLst>
                    <a:ext uri="{A12FA001-AC4F-418D-AE19-62706E023703}">
                      <ahyp:hlinkClr xmlns:ahyp="http://schemas.microsoft.com/office/drawing/2018/hyperlinkcolor" val="tx"/>
                    </a:ext>
                  </a:extLst>
                </a:hlinkClick>
              </a:rPr>
              <a:t>https://</a:t>
            </a:r>
            <a:r>
              <a:rPr lang="en-US" sz="2000" err="1">
                <a:hlinkClick r:id="rId3">
                  <a:extLst>
                    <a:ext uri="{A12FA001-AC4F-418D-AE19-62706E023703}">
                      <ahyp:hlinkClr xmlns:ahyp="http://schemas.microsoft.com/office/drawing/2018/hyperlinkcolor" val="tx"/>
                    </a:ext>
                  </a:extLst>
                </a:hlinkClick>
              </a:rPr>
              <a:t>aka.ms</a:t>
            </a:r>
            <a:r>
              <a:rPr lang="en-US" sz="2000">
                <a:hlinkClick r:id="rId3">
                  <a:extLst>
                    <a:ext uri="{A12FA001-AC4F-418D-AE19-62706E023703}">
                      <ahyp:hlinkClr xmlns:ahyp="http://schemas.microsoft.com/office/drawing/2018/hyperlinkcolor" val="tx"/>
                    </a:ext>
                  </a:extLst>
                </a:hlinkClick>
              </a:rPr>
              <a:t>/</a:t>
            </a:r>
            <a:r>
              <a:rPr lang="en-US" sz="2000" err="1">
                <a:hlinkClick r:id="rId3">
                  <a:extLst>
                    <a:ext uri="{A12FA001-AC4F-418D-AE19-62706E023703}">
                      <ahyp:hlinkClr xmlns:ahyp="http://schemas.microsoft.com/office/drawing/2018/hyperlinkcolor" val="tx"/>
                    </a:ext>
                  </a:extLst>
                </a:hlinkClick>
              </a:rPr>
              <a:t>ragrelevance</a:t>
            </a:r>
            <a:endParaRPr lang="en-US" sz="2000"/>
          </a:p>
        </p:txBody>
      </p:sp>
      <p:sp>
        <p:nvSpPr>
          <p:cNvPr id="18" name="TextBox 17">
            <a:extLst>
              <a:ext uri="{FF2B5EF4-FFF2-40B4-BE49-F238E27FC236}">
                <a16:creationId xmlns:a16="http://schemas.microsoft.com/office/drawing/2014/main" id="{F40A618B-FD53-890B-BEDB-10476ADB656C}"/>
              </a:ext>
            </a:extLst>
          </p:cNvPr>
          <p:cNvSpPr txBox="1"/>
          <p:nvPr/>
        </p:nvSpPr>
        <p:spPr>
          <a:xfrm>
            <a:off x="5834407" y="4333505"/>
            <a:ext cx="6357593" cy="923330"/>
          </a:xfrm>
          <a:prstGeom prst="rect">
            <a:avLst/>
          </a:prstGeom>
          <a:solidFill>
            <a:schemeClr val="accent5"/>
          </a:solidFill>
        </p:spPr>
        <p:txBody>
          <a:bodyPr wrap="square" lIns="0" tIns="0" rIns="0" bIns="0" rtlCol="0">
            <a:spAutoFit/>
          </a:bodyPr>
          <a:lstStyle/>
          <a:p>
            <a:pPr marL="91440"/>
            <a:r>
              <a:rPr lang="en-US" sz="2000" err="1"/>
              <a:t>"Production-ready RAG with Azure AI Search"</a:t>
            </a:r>
          </a:p>
          <a:p>
            <a:pPr marL="91440"/>
            <a:r>
              <a:rPr lang="en-US" sz="2000">
                <a:latin typeface="-apple-system"/>
              </a:rPr>
              <a:t>Sept. 5</a:t>
            </a:r>
            <a:r>
              <a:rPr lang="en-US" sz="2000" b="0" i="0">
                <a:effectLst/>
                <a:latin typeface="-apple-system"/>
              </a:rPr>
              <a:t>, 7:00 PM UTC / 12:00 PM PT</a:t>
            </a:r>
          </a:p>
          <a:p>
            <a:pPr marL="91440"/>
            <a:r>
              <a:rPr lang="en-US" sz="2000" err="1">
                <a:hlinkClick r:id="rId4">
                  <a:extLst>
                    <a:ext uri="{A12FA001-AC4F-418D-AE19-62706E023703}">
                      <ahyp:hlinkClr xmlns:ahyp="http://schemas.microsoft.com/office/drawing/2018/hyperlinkcolor" val="tx"/>
                    </a:ext>
                  </a:extLst>
                </a:hlinkClick>
              </a:rPr>
              <a:t>aka.ms/raghack/aisearch</a:t>
            </a:r>
            <a:endParaRPr lang="en-US" sz="2000" err="1"/>
          </a:p>
        </p:txBody>
      </p:sp>
      <p:pic>
        <p:nvPicPr>
          <p:cNvPr id="19" name="Graphic 18" descr="Presentation with media outline">
            <a:extLst>
              <a:ext uri="{FF2B5EF4-FFF2-40B4-BE49-F238E27FC236}">
                <a16:creationId xmlns:a16="http://schemas.microsoft.com/office/drawing/2014/main" id="{E3E390E5-EF5D-FBFB-5576-C95C4E1CBF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9583" y="4291008"/>
            <a:ext cx="914400" cy="914400"/>
          </a:xfrm>
          <a:prstGeom prst="rect">
            <a:avLst/>
          </a:prstGeom>
        </p:spPr>
      </p:pic>
      <p:grpSp>
        <p:nvGrpSpPr>
          <p:cNvPr id="6" name="Group 5">
            <a:extLst>
              <a:ext uri="{FF2B5EF4-FFF2-40B4-BE49-F238E27FC236}">
                <a16:creationId xmlns:a16="http://schemas.microsoft.com/office/drawing/2014/main" id="{C928B4AA-E412-84B8-BA7A-6946F434917C}"/>
              </a:ext>
            </a:extLst>
          </p:cNvPr>
          <p:cNvGrpSpPr/>
          <p:nvPr/>
        </p:nvGrpSpPr>
        <p:grpSpPr>
          <a:xfrm>
            <a:off x="373277" y="1646607"/>
            <a:ext cx="5120640" cy="4021309"/>
            <a:chOff x="6443681" y="2325429"/>
            <a:chExt cx="4634697" cy="3708932"/>
          </a:xfrm>
        </p:grpSpPr>
        <p:grpSp>
          <p:nvGrpSpPr>
            <p:cNvPr id="8" name="Group 7">
              <a:extLst>
                <a:ext uri="{FF2B5EF4-FFF2-40B4-BE49-F238E27FC236}">
                  <a16:creationId xmlns:a16="http://schemas.microsoft.com/office/drawing/2014/main" id="{6AAD4D57-1838-BB8A-0081-CD92513B72C4}"/>
                </a:ext>
              </a:extLst>
            </p:cNvPr>
            <p:cNvGrpSpPr/>
            <p:nvPr/>
          </p:nvGrpSpPr>
          <p:grpSpPr>
            <a:xfrm>
              <a:off x="6443681" y="2325429"/>
              <a:ext cx="4634697" cy="3708932"/>
              <a:chOff x="1549191" y="4116845"/>
              <a:chExt cx="2864840" cy="3084634"/>
            </a:xfrm>
          </p:grpSpPr>
          <p:sp>
            <p:nvSpPr>
              <p:cNvPr id="20" name="Flowchart: Magnetic Disk 4">
                <a:extLst>
                  <a:ext uri="{FF2B5EF4-FFF2-40B4-BE49-F238E27FC236}">
                    <a16:creationId xmlns:a16="http://schemas.microsoft.com/office/drawing/2014/main" id="{278F82DC-DA8C-09A9-7853-D4AC02D89FAE}"/>
                  </a:ext>
                </a:extLst>
              </p:cNvPr>
              <p:cNvSpPr/>
              <p:nvPr/>
            </p:nvSpPr>
            <p:spPr>
              <a:xfrm>
                <a:off x="1549191" y="4116845"/>
                <a:ext cx="1145936" cy="708685"/>
              </a:xfrm>
              <a:prstGeom prst="flowChartMagneticDisk">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a:t>
                </a:r>
              </a:p>
            </p:txBody>
          </p:sp>
          <p:sp>
            <p:nvSpPr>
              <p:cNvPr id="21" name="Flowchart: Magnetic Disk 5">
                <a:extLst>
                  <a:ext uri="{FF2B5EF4-FFF2-40B4-BE49-F238E27FC236}">
                    <a16:creationId xmlns:a16="http://schemas.microsoft.com/office/drawing/2014/main" id="{90CC5884-D112-03D8-C95E-D007B42E8E5A}"/>
                  </a:ext>
                </a:extLst>
              </p:cNvPr>
              <p:cNvSpPr/>
              <p:nvPr/>
            </p:nvSpPr>
            <p:spPr>
              <a:xfrm>
                <a:off x="3268095" y="4116845"/>
                <a:ext cx="1145936" cy="708685"/>
              </a:xfrm>
              <a:prstGeom prst="flowChartMagneticDisk">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Keywords</a:t>
                </a:r>
              </a:p>
            </p:txBody>
          </p:sp>
          <p:sp>
            <p:nvSpPr>
              <p:cNvPr id="22" name="Rectangle: Rounded Corners 7">
                <a:extLst>
                  <a:ext uri="{FF2B5EF4-FFF2-40B4-BE49-F238E27FC236}">
                    <a16:creationId xmlns:a16="http://schemas.microsoft.com/office/drawing/2014/main" id="{699FBAB7-096B-FF5B-8417-A95D14D64A3B}"/>
                  </a:ext>
                </a:extLst>
              </p:cNvPr>
              <p:cNvSpPr/>
              <p:nvPr/>
            </p:nvSpPr>
            <p:spPr>
              <a:xfrm>
                <a:off x="2352441" y="5395155"/>
                <a:ext cx="1393707" cy="708685"/>
              </a:xfrm>
              <a:prstGeom prst="roundRect">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sp>
            <p:nvSpPr>
              <p:cNvPr id="23" name="Rectangle: Rounded Corners 8">
                <a:extLst>
                  <a:ext uri="{FF2B5EF4-FFF2-40B4-BE49-F238E27FC236}">
                    <a16:creationId xmlns:a16="http://schemas.microsoft.com/office/drawing/2014/main" id="{B8B94990-67C4-F240-D2DE-18FE913E171F}"/>
                  </a:ext>
                </a:extLst>
              </p:cNvPr>
              <p:cNvSpPr/>
              <p:nvPr/>
            </p:nvSpPr>
            <p:spPr>
              <a:xfrm>
                <a:off x="2352441" y="6492794"/>
                <a:ext cx="1393707" cy="708685"/>
              </a:xfrm>
              <a:prstGeom prst="roundRect">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 model</a:t>
                </a:r>
              </a:p>
            </p:txBody>
          </p:sp>
          <p:cxnSp>
            <p:nvCxnSpPr>
              <p:cNvPr id="24" name="Straight Arrow Connector 23">
                <a:extLst>
                  <a:ext uri="{FF2B5EF4-FFF2-40B4-BE49-F238E27FC236}">
                    <a16:creationId xmlns:a16="http://schemas.microsoft.com/office/drawing/2014/main" id="{372916E0-1E07-0D98-4638-DE6545CE9AF0}"/>
                  </a:ext>
                </a:extLst>
              </p:cNvPr>
              <p:cNvCxnSpPr>
                <a:cxnSpLocks/>
                <a:endCxn id="23" idx="0"/>
              </p:cNvCxnSpPr>
              <p:nvPr/>
            </p:nvCxnSpPr>
            <p:spPr>
              <a:xfrm>
                <a:off x="3049294" y="6103841"/>
                <a:ext cx="1" cy="388953"/>
              </a:xfrm>
              <a:prstGeom prst="straightConnector1">
                <a:avLst/>
              </a:prstGeom>
              <a:ln w="25400" cap="rnd">
                <a:solidFill>
                  <a:srgbClr val="0078D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14" name="Connector: Elbow 22">
              <a:extLst>
                <a:ext uri="{FF2B5EF4-FFF2-40B4-BE49-F238E27FC236}">
                  <a16:creationId xmlns:a16="http://schemas.microsoft.com/office/drawing/2014/main" id="{0CE5D872-B100-A72E-F9E6-22490605A6B5}"/>
                </a:ext>
              </a:extLst>
            </p:cNvPr>
            <p:cNvCxnSpPr>
              <a:cxnSpLocks/>
              <a:stCxn id="20" idx="3"/>
            </p:cNvCxnSpPr>
            <p:nvPr/>
          </p:nvCxnSpPr>
          <p:spPr>
            <a:xfrm rot="16200000" flipH="1">
              <a:off x="7949346" y="2598820"/>
              <a:ext cx="342454" cy="1499904"/>
            </a:xfrm>
            <a:prstGeom prst="bentConnector2">
              <a:avLst/>
            </a:prstGeom>
            <a:ln w="25400" cap="rnd">
              <a:solidFill>
                <a:srgbClr val="0078D4"/>
              </a:solidFill>
              <a:headEnd type="none" w="sm" len="sm"/>
              <a:tailEnd type="none" w="lg" len="sm"/>
            </a:ln>
          </p:spPr>
          <p:style>
            <a:lnRef idx="1">
              <a:schemeClr val="accent1"/>
            </a:lnRef>
            <a:fillRef idx="0">
              <a:schemeClr val="accent1"/>
            </a:fillRef>
            <a:effectRef idx="0">
              <a:schemeClr val="accent1"/>
            </a:effectRef>
            <a:fontRef idx="minor">
              <a:schemeClr val="tx1"/>
            </a:fontRef>
          </p:style>
        </p:cxnSp>
        <p:cxnSp>
          <p:nvCxnSpPr>
            <p:cNvPr id="17" name="Connector: Elbow 23">
              <a:extLst>
                <a:ext uri="{FF2B5EF4-FFF2-40B4-BE49-F238E27FC236}">
                  <a16:creationId xmlns:a16="http://schemas.microsoft.com/office/drawing/2014/main" id="{8A183A1B-882E-5D7B-3CF4-4414115EE0AB}"/>
                </a:ext>
              </a:extLst>
            </p:cNvPr>
            <p:cNvCxnSpPr>
              <a:cxnSpLocks/>
              <a:stCxn id="21" idx="3"/>
              <a:endCxn id="22" idx="0"/>
            </p:cNvCxnSpPr>
            <p:nvPr/>
          </p:nvCxnSpPr>
          <p:spPr>
            <a:xfrm rot="5400000">
              <a:off x="9168528" y="2879544"/>
              <a:ext cx="684911" cy="1280912"/>
            </a:xfrm>
            <a:prstGeom prst="bentConnector3">
              <a:avLst>
                <a:gd name="adj1" fmla="val 50000"/>
              </a:avLst>
            </a:prstGeom>
            <a:ln w="25400" cap="rnd">
              <a:solidFill>
                <a:srgbClr val="0078D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488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5E-6 -1.85185E-6 L 5E-6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B6309-53D4-7857-EA9F-D0211CA0D2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077D7-563A-74D8-3877-10050B7B3E23}"/>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Code walkthrough</a:t>
            </a:r>
            <a:endParaRPr lang="en-US">
              <a:latin typeface="Segoe UI Semibold" panose="020B0702040204020203" pitchFamily="34" charset="0"/>
              <a:cs typeface="Segoe UI Semibold" panose="020B0702040204020203" pitchFamily="34" charset="0"/>
            </a:endParaRPr>
          </a:p>
        </p:txBody>
      </p:sp>
      <p:sp>
        <p:nvSpPr>
          <p:cNvPr id="6" name="Content Placeholder 4">
            <a:extLst>
              <a:ext uri="{FF2B5EF4-FFF2-40B4-BE49-F238E27FC236}">
                <a16:creationId xmlns:a16="http://schemas.microsoft.com/office/drawing/2014/main" id="{4A89BF81-F0E7-D125-44CB-048DDA632F2C}"/>
              </a:ext>
            </a:extLst>
          </p:cNvPr>
          <p:cNvSpPr txBox="1">
            <a:spLocks/>
          </p:cNvSpPr>
          <p:nvPr/>
        </p:nvSpPr>
        <p:spPr>
          <a:xfrm>
            <a:off x="1488277" y="1690688"/>
            <a:ext cx="2844600" cy="8894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accent1">
                    <a:lumMod val="60000"/>
                    <a:lumOff val="40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2400" b="1">
                <a:solidFill>
                  <a:schemeClr val="tx1"/>
                </a:solidFill>
                <a:latin typeface="Segoe UI Semibold" panose="020B0502040204020203" pitchFamily="34" charset="0"/>
                <a:cs typeface="Segoe UI Semibold" panose="020B0502040204020203" pitchFamily="34" charset="0"/>
              </a:rPr>
              <a:t>Typescript frontend</a:t>
            </a:r>
          </a:p>
          <a:p>
            <a:pPr marL="0" indent="0">
              <a:spcAft>
                <a:spcPts val="600"/>
              </a:spcAft>
              <a:buFont typeface="Wingdings" panose="05000000000000000000" pitchFamily="2" charset="2"/>
              <a:buNone/>
            </a:pPr>
            <a:r>
              <a:rPr lang="en-US" sz="2400">
                <a:solidFill>
                  <a:schemeClr val="tx1"/>
                </a:solidFill>
                <a:latin typeface="Segoe UI" panose="020B0502040204020203" pitchFamily="34" charset="0"/>
              </a:rPr>
              <a:t>(React, </a:t>
            </a:r>
            <a:r>
              <a:rPr lang="en-US" sz="2400" err="1">
                <a:solidFill>
                  <a:schemeClr val="tx1"/>
                </a:solidFill>
                <a:latin typeface="Segoe UI" panose="020B0502040204020203" pitchFamily="34" charset="0"/>
              </a:rPr>
              <a:t>FluentUI</a:t>
            </a:r>
            <a:r>
              <a:rPr lang="en-US" sz="2400">
                <a:solidFill>
                  <a:schemeClr val="tx1"/>
                </a:solidFill>
                <a:latin typeface="Segoe UI" panose="020B0502040204020203" pitchFamily="34" charset="0"/>
              </a:rPr>
              <a:t>)</a:t>
            </a:r>
          </a:p>
        </p:txBody>
      </p:sp>
      <p:sp>
        <p:nvSpPr>
          <p:cNvPr id="8" name="Content Placeholder 4">
            <a:extLst>
              <a:ext uri="{FF2B5EF4-FFF2-40B4-BE49-F238E27FC236}">
                <a16:creationId xmlns:a16="http://schemas.microsoft.com/office/drawing/2014/main" id="{D0719634-2A16-4171-6D87-E4470D193ED6}"/>
              </a:ext>
            </a:extLst>
          </p:cNvPr>
          <p:cNvSpPr txBox="1">
            <a:spLocks/>
          </p:cNvSpPr>
          <p:nvPr/>
        </p:nvSpPr>
        <p:spPr>
          <a:xfrm>
            <a:off x="7086279" y="1690688"/>
            <a:ext cx="2844600" cy="8894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accent1">
                    <a:lumMod val="60000"/>
                    <a:lumOff val="40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2400" b="1">
                <a:solidFill>
                  <a:schemeClr val="tx1"/>
                </a:solidFill>
                <a:latin typeface="Segoe UI Semibold" panose="020B0502040204020203" pitchFamily="34" charset="0"/>
                <a:cs typeface="Segoe UI Semibold" panose="020B0502040204020203" pitchFamily="34" charset="0"/>
              </a:rPr>
              <a:t>Python backend</a:t>
            </a:r>
          </a:p>
          <a:p>
            <a:pPr marL="0" indent="0">
              <a:spcAft>
                <a:spcPts val="600"/>
              </a:spcAft>
              <a:buFont typeface="Wingdings" panose="05000000000000000000" pitchFamily="2" charset="2"/>
              <a:buNone/>
            </a:pPr>
            <a:r>
              <a:rPr lang="en-US" sz="2400">
                <a:solidFill>
                  <a:schemeClr val="tx1"/>
                </a:solidFill>
                <a:latin typeface="Segoe UI" panose="020B0502040204020203" pitchFamily="34" charset="0"/>
              </a:rPr>
              <a:t>(Quart, </a:t>
            </a:r>
            <a:r>
              <a:rPr lang="en-US" sz="2400" err="1">
                <a:solidFill>
                  <a:schemeClr val="tx1"/>
                </a:solidFill>
                <a:latin typeface="Segoe UI" panose="020B0502040204020203" pitchFamily="34" charset="0"/>
              </a:rPr>
              <a:t>Uvicorn</a:t>
            </a:r>
            <a:r>
              <a:rPr lang="en-US" sz="2400">
                <a:solidFill>
                  <a:schemeClr val="tx1"/>
                </a:solidFill>
                <a:latin typeface="Segoe UI" panose="020B0502040204020203" pitchFamily="34" charset="0"/>
              </a:rPr>
              <a:t>)</a:t>
            </a:r>
          </a:p>
        </p:txBody>
      </p:sp>
      <p:sp>
        <p:nvSpPr>
          <p:cNvPr id="17" name="TextBox 16">
            <a:extLst>
              <a:ext uri="{FF2B5EF4-FFF2-40B4-BE49-F238E27FC236}">
                <a16:creationId xmlns:a16="http://schemas.microsoft.com/office/drawing/2014/main" id="{B9281DE9-5AC3-FF1D-2818-7D0C9873B5B6}"/>
              </a:ext>
            </a:extLst>
          </p:cNvPr>
          <p:cNvSpPr txBox="1"/>
          <p:nvPr/>
        </p:nvSpPr>
        <p:spPr>
          <a:xfrm>
            <a:off x="957470" y="2892287"/>
            <a:ext cx="2223052"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chat.tsx</a:t>
            </a:r>
            <a:endParaRPr lang="en-US">
              <a:solidFill>
                <a:schemeClr val="bg1"/>
              </a:solidFill>
              <a:latin typeface="Consolas" panose="020B0609020204030204" pitchFamily="49" charset="0"/>
              <a:cs typeface="Consolas" panose="020B0609020204030204" pitchFamily="49" charset="0"/>
            </a:endParaRPr>
          </a:p>
          <a:p>
            <a:r>
              <a:rPr lang="en-US" err="1">
                <a:solidFill>
                  <a:schemeClr val="bg1"/>
                </a:solidFill>
                <a:latin typeface="Consolas" panose="020B0609020204030204" pitchFamily="49" charset="0"/>
                <a:cs typeface="Consolas" panose="020B0609020204030204" pitchFamily="49" charset="0"/>
              </a:rPr>
              <a:t>makeApiRequest</a:t>
            </a:r>
            <a:r>
              <a:rPr lang="en-US">
                <a:solidFill>
                  <a:schemeClr val="bg1"/>
                </a:solidFill>
                <a:latin typeface="Consolas" panose="020B0609020204030204" pitchFamily="49" charset="0"/>
                <a:cs typeface="Consolas" panose="020B0609020204030204" pitchFamily="49" charset="0"/>
              </a:rPr>
              <a:t>()</a:t>
            </a:r>
          </a:p>
        </p:txBody>
      </p:sp>
      <p:sp>
        <p:nvSpPr>
          <p:cNvPr id="18" name="TextBox 17">
            <a:extLst>
              <a:ext uri="{FF2B5EF4-FFF2-40B4-BE49-F238E27FC236}">
                <a16:creationId xmlns:a16="http://schemas.microsoft.com/office/drawing/2014/main" id="{633CD0B6-72BB-F1E7-287D-4D2B2AC955BC}"/>
              </a:ext>
            </a:extLst>
          </p:cNvPr>
          <p:cNvSpPr txBox="1"/>
          <p:nvPr/>
        </p:nvSpPr>
        <p:spPr>
          <a:xfrm>
            <a:off x="3608945" y="2892286"/>
            <a:ext cx="1404355"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api.ts</a:t>
            </a:r>
            <a:endParaRPr lang="en-US">
              <a:solidFill>
                <a:schemeClr val="bg1"/>
              </a:solidFill>
              <a:latin typeface="Consolas" panose="020B0609020204030204" pitchFamily="49" charset="0"/>
              <a:cs typeface="Consolas" panose="020B0609020204030204" pitchFamily="49" charset="0"/>
            </a:endParaRPr>
          </a:p>
          <a:p>
            <a:r>
              <a:rPr lang="en-US" err="1">
                <a:solidFill>
                  <a:schemeClr val="bg1"/>
                </a:solidFill>
                <a:latin typeface="Consolas" panose="020B0609020204030204" pitchFamily="49" charset="0"/>
                <a:cs typeface="Consolas" panose="020B0609020204030204" pitchFamily="49" charset="0"/>
              </a:rPr>
              <a:t>chatApi</a:t>
            </a:r>
            <a:r>
              <a:rPr lang="en-US">
                <a:solidFill>
                  <a:schemeClr val="bg1"/>
                </a:solidFill>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CEDD5A8E-45EC-06ED-9A22-BA5F2B7B9AA0}"/>
              </a:ext>
            </a:extLst>
          </p:cNvPr>
          <p:cNvSpPr txBox="1"/>
          <p:nvPr/>
        </p:nvSpPr>
        <p:spPr>
          <a:xfrm>
            <a:off x="5416829" y="3568434"/>
            <a:ext cx="1169504"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app.py</a:t>
            </a:r>
            <a:endParaRPr lang="en-US">
              <a:solidFill>
                <a:schemeClr val="bg1"/>
              </a:solidFill>
              <a:latin typeface="Consolas" panose="020B0609020204030204" pitchFamily="49" charset="0"/>
              <a:cs typeface="Consolas" panose="020B0609020204030204" pitchFamily="49" charset="0"/>
            </a:endParaRPr>
          </a:p>
          <a:p>
            <a:r>
              <a:rPr lang="en-US">
                <a:solidFill>
                  <a:schemeClr val="bg1"/>
                </a:solidFill>
                <a:latin typeface="Consolas" panose="020B0609020204030204" pitchFamily="49" charset="0"/>
                <a:cs typeface="Consolas" panose="020B0609020204030204" pitchFamily="49" charset="0"/>
              </a:rPr>
              <a:t>chat()</a:t>
            </a:r>
          </a:p>
        </p:txBody>
      </p:sp>
      <p:sp>
        <p:nvSpPr>
          <p:cNvPr id="20" name="TextBox 19">
            <a:extLst>
              <a:ext uri="{FF2B5EF4-FFF2-40B4-BE49-F238E27FC236}">
                <a16:creationId xmlns:a16="http://schemas.microsoft.com/office/drawing/2014/main" id="{408D4F50-36D8-4E1A-206B-7B10E8E3D395}"/>
              </a:ext>
            </a:extLst>
          </p:cNvPr>
          <p:cNvSpPr txBox="1"/>
          <p:nvPr/>
        </p:nvSpPr>
        <p:spPr>
          <a:xfrm>
            <a:off x="6944141" y="3568434"/>
            <a:ext cx="3456088"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chatreadretrieveread.py</a:t>
            </a:r>
            <a:endParaRPr lang="en-US">
              <a:solidFill>
                <a:schemeClr val="bg1"/>
              </a:solidFill>
              <a:latin typeface="Consolas" panose="020B0609020204030204" pitchFamily="49" charset="0"/>
              <a:cs typeface="Consolas" panose="020B0609020204030204" pitchFamily="49" charset="0"/>
            </a:endParaRPr>
          </a:p>
          <a:p>
            <a:r>
              <a:rPr lang="en-US">
                <a:solidFill>
                  <a:schemeClr val="bg1"/>
                </a:solidFill>
                <a:latin typeface="Consolas" panose="020B0609020204030204" pitchFamily="49" charset="0"/>
                <a:cs typeface="Consolas" panose="020B0609020204030204" pitchFamily="49" charset="0"/>
              </a:rPr>
              <a:t>run()</a:t>
            </a:r>
          </a:p>
        </p:txBody>
      </p:sp>
      <p:sp>
        <p:nvSpPr>
          <p:cNvPr id="21" name="TextBox 20">
            <a:extLst>
              <a:ext uri="{FF2B5EF4-FFF2-40B4-BE49-F238E27FC236}">
                <a16:creationId xmlns:a16="http://schemas.microsoft.com/office/drawing/2014/main" id="{67968B9A-E6EE-2F8D-9941-C4D27ED551FA}"/>
              </a:ext>
            </a:extLst>
          </p:cNvPr>
          <p:cNvSpPr txBox="1"/>
          <p:nvPr/>
        </p:nvSpPr>
        <p:spPr>
          <a:xfrm>
            <a:off x="6944140" y="4781437"/>
            <a:ext cx="3792987" cy="1477328"/>
          </a:xfrm>
          <a:prstGeom prst="rect">
            <a:avLst/>
          </a:prstGeom>
          <a:solidFill>
            <a:schemeClr val="tx1"/>
          </a:solidFill>
        </p:spPr>
        <p:txBody>
          <a:bodyPr wrap="square" rtlCol="0">
            <a:spAutoFit/>
          </a:bodyPr>
          <a:lstStyle/>
          <a:p>
            <a:r>
              <a:rPr lang="en-US" err="1">
                <a:solidFill>
                  <a:schemeClr val="bg1"/>
                </a:solidFill>
                <a:latin typeface="Consolas" panose="020B0609020204030204" pitchFamily="49" charset="0"/>
                <a:cs typeface="Consolas" panose="020B0609020204030204" pitchFamily="49" charset="0"/>
              </a:rPr>
              <a:t>get_search_query</a:t>
            </a:r>
            <a:r>
              <a:rPr lang="en-US">
                <a:solidFill>
                  <a:schemeClr val="bg1"/>
                </a:solidFill>
                <a:latin typeface="Consolas" panose="020B0609020204030204" pitchFamily="49" charset="0"/>
                <a:cs typeface="Consolas" panose="020B0609020204030204" pitchFamily="49" charset="0"/>
              </a:rPr>
              <a:t>()</a:t>
            </a:r>
          </a:p>
          <a:p>
            <a:r>
              <a:rPr lang="en-US" err="1">
                <a:solidFill>
                  <a:schemeClr val="bg1"/>
                </a:solidFill>
                <a:latin typeface="Consolas" panose="020B0609020204030204" pitchFamily="49" charset="0"/>
                <a:cs typeface="Consolas" panose="020B0609020204030204" pitchFamily="49" charset="0"/>
              </a:rPr>
              <a:t>compute_text_embedding</a:t>
            </a:r>
            <a:r>
              <a:rPr lang="en-US">
                <a:solidFill>
                  <a:schemeClr val="bg1"/>
                </a:solidFill>
                <a:latin typeface="Consolas" panose="020B0609020204030204" pitchFamily="49" charset="0"/>
                <a:cs typeface="Consolas" panose="020B0609020204030204" pitchFamily="49" charset="0"/>
              </a:rPr>
              <a:t>()</a:t>
            </a:r>
          </a:p>
          <a:p>
            <a:r>
              <a:rPr lang="en-US">
                <a:solidFill>
                  <a:schemeClr val="bg1"/>
                </a:solidFill>
                <a:latin typeface="Consolas" panose="020B0609020204030204" pitchFamily="49" charset="0"/>
                <a:cs typeface="Consolas" panose="020B0609020204030204" pitchFamily="49" charset="0"/>
              </a:rPr>
              <a:t>search()</a:t>
            </a:r>
          </a:p>
          <a:p>
            <a:r>
              <a:rPr lang="en-US" err="1">
                <a:solidFill>
                  <a:schemeClr val="bg1"/>
                </a:solidFill>
                <a:latin typeface="Consolas" panose="020B0609020204030204" pitchFamily="49" charset="0"/>
                <a:cs typeface="Consolas" panose="020B0609020204030204" pitchFamily="49" charset="0"/>
              </a:rPr>
              <a:t>get_messages_from_history</a:t>
            </a:r>
            <a:r>
              <a:rPr lang="en-US">
                <a:solidFill>
                  <a:schemeClr val="bg1"/>
                </a:solidFill>
                <a:latin typeface="Consolas" panose="020B0609020204030204" pitchFamily="49" charset="0"/>
                <a:cs typeface="Consolas" panose="020B0609020204030204" pitchFamily="49" charset="0"/>
              </a:rPr>
              <a:t>()</a:t>
            </a:r>
          </a:p>
          <a:p>
            <a:r>
              <a:rPr lang="en-US" err="1">
                <a:solidFill>
                  <a:schemeClr val="bg1"/>
                </a:solidFill>
                <a:latin typeface="Consolas" panose="020B0609020204030204" pitchFamily="49" charset="0"/>
                <a:cs typeface="Consolas" panose="020B0609020204030204" pitchFamily="49" charset="0"/>
              </a:rPr>
              <a:t>chat.completions.create</a:t>
            </a:r>
            <a:r>
              <a:rPr lang="en-US">
                <a:solidFill>
                  <a:schemeClr val="bg1"/>
                </a:solidFill>
                <a:latin typeface="Consolas" panose="020B0609020204030204" pitchFamily="49" charset="0"/>
                <a:cs typeface="Consolas" panose="020B0609020204030204" pitchFamily="49" charset="0"/>
              </a:rPr>
              <a:t>()</a:t>
            </a:r>
          </a:p>
        </p:txBody>
      </p:sp>
      <p:cxnSp>
        <p:nvCxnSpPr>
          <p:cNvPr id="22" name="Straight Arrow Connector 21">
            <a:extLst>
              <a:ext uri="{FF2B5EF4-FFF2-40B4-BE49-F238E27FC236}">
                <a16:creationId xmlns:a16="http://schemas.microsoft.com/office/drawing/2014/main" id="{8889A1E5-6599-3FA8-F676-8ADB7DBCB710}"/>
              </a:ext>
            </a:extLst>
          </p:cNvPr>
          <p:cNvCxnSpPr>
            <a:cxnSpLocks/>
            <a:stCxn id="17" idx="3"/>
            <a:endCxn id="18" idx="1"/>
          </p:cNvCxnSpPr>
          <p:nvPr/>
        </p:nvCxnSpPr>
        <p:spPr>
          <a:xfrm flipV="1">
            <a:off x="3180522" y="3215452"/>
            <a:ext cx="42842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C763EDE-5B3C-941D-FFDA-9C91FDEFA019}"/>
              </a:ext>
            </a:extLst>
          </p:cNvPr>
          <p:cNvCxnSpPr>
            <a:cxnSpLocks/>
            <a:stCxn id="19" idx="3"/>
            <a:endCxn id="20" idx="1"/>
          </p:cNvCxnSpPr>
          <p:nvPr/>
        </p:nvCxnSpPr>
        <p:spPr>
          <a:xfrm>
            <a:off x="6586333" y="3891600"/>
            <a:ext cx="357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E5F6FCD-409E-483A-8222-365C65C69924}"/>
              </a:ext>
            </a:extLst>
          </p:cNvPr>
          <p:cNvCxnSpPr>
            <a:cxnSpLocks/>
          </p:cNvCxnSpPr>
          <p:nvPr/>
        </p:nvCxnSpPr>
        <p:spPr>
          <a:xfrm>
            <a:off x="7240952" y="4214765"/>
            <a:ext cx="0" cy="566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38AD27AA-59E7-755F-87CA-FF7A52EE4228}"/>
              </a:ext>
            </a:extLst>
          </p:cNvPr>
          <p:cNvSpPr/>
          <p:nvPr/>
        </p:nvSpPr>
        <p:spPr>
          <a:xfrm>
            <a:off x="5123648" y="1828800"/>
            <a:ext cx="45719" cy="4572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7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95833E-6 3.33333E-6 L -3.95833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3.95833E-6 3.33333E-6 L -3.95833E-6 0.03541 " pathEditMode="relative" rAng="0" ptsTypes="AA">
                                      <p:cBhvr>
                                        <p:cTn id="1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AFF3-CF96-92F0-42A7-76F7E645BC13}"/>
            </a:ext>
          </a:extLst>
        </p:cNvPr>
        <p:cNvGrpSpPr/>
        <p:nvPr/>
      </p:nvGrpSpPr>
      <p:grpSpPr>
        <a:xfrm>
          <a:off x="0" y="0"/>
          <a:ext cx="0" cy="0"/>
          <a:chOff x="0" y="0"/>
          <a:chExt cx="0" cy="0"/>
        </a:xfrm>
      </p:grpSpPr>
      <p:sp>
        <p:nvSpPr>
          <p:cNvPr id="37" name="Title 1">
            <a:extLst>
              <a:ext uri="{FF2B5EF4-FFF2-40B4-BE49-F238E27FC236}">
                <a16:creationId xmlns:a16="http://schemas.microsoft.com/office/drawing/2014/main" id="{732E8199-71B2-A061-C900-2F61E9957B57}"/>
              </a:ext>
            </a:extLst>
          </p:cNvPr>
          <p:cNvSpPr>
            <a:spLocks noGrp="1"/>
          </p:cNvSpPr>
          <p:nvPr>
            <p:ph type="title"/>
          </p:nvPr>
        </p:nvSpPr>
        <p:spPr>
          <a:xfrm>
            <a:off x="838200" y="365125"/>
            <a:ext cx="9852378" cy="553998"/>
          </a:xfrm>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Data ingestion process</a:t>
            </a:r>
          </a:p>
        </p:txBody>
      </p:sp>
      <p:sp>
        <p:nvSpPr>
          <p:cNvPr id="42" name="Rounded Rectangle 1">
            <a:extLst>
              <a:ext uri="{FF2B5EF4-FFF2-40B4-BE49-F238E27FC236}">
                <a16:creationId xmlns:a16="http://schemas.microsoft.com/office/drawing/2014/main" id="{AC3628F4-9420-623F-D3F8-4F8CB5F2D10F}"/>
              </a:ext>
              <a:ext uri="{C183D7F6-B498-43B3-948B-1728B52AA6E4}">
                <adec:decorative xmlns:adec="http://schemas.microsoft.com/office/drawing/2017/decorative" val="1"/>
              </a:ext>
            </a:extLst>
          </p:cNvPr>
          <p:cNvSpPr/>
          <p:nvPr/>
        </p:nvSpPr>
        <p:spPr bwMode="auto">
          <a:xfrm>
            <a:off x="906145" y="3707940"/>
            <a:ext cx="1710684" cy="2471772"/>
          </a:xfrm>
          <a:prstGeom prst="roundRect">
            <a:avLst>
              <a:gd name="adj" fmla="val 2509"/>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cs typeface="Segoe UI" pitchFamily="34" charset="0"/>
              </a:rPr>
              <a:t>Upload documents</a:t>
            </a:r>
          </a:p>
          <a:p>
            <a:pPr algn="ctr" defTabSz="932472" fontAlgn="base">
              <a:spcBef>
                <a:spcPct val="0"/>
              </a:spcBef>
              <a:spcAft>
                <a:spcPct val="0"/>
              </a:spcAft>
            </a:pPr>
            <a:endParaRPr lang="en-US" sz="1400">
              <a:solidFill>
                <a:srgbClr val="FFFFFF"/>
              </a:solidFill>
              <a:latin typeface="+mj-lt"/>
              <a:cs typeface="Segoe UI" pitchFamily="34" charset="0"/>
            </a:endParaRPr>
          </a:p>
          <a:p>
            <a:pPr algn="ctr" defTabSz="932472" fontAlgn="base">
              <a:spcBef>
                <a:spcPct val="0"/>
              </a:spcBef>
              <a:spcAft>
                <a:spcPct val="0"/>
              </a:spcAft>
            </a:pPr>
            <a:r>
              <a:rPr lang="en-US" sz="1400">
                <a:solidFill>
                  <a:srgbClr val="FFFFFF"/>
                </a:solidFill>
                <a:cs typeface="Segoe UI" pitchFamily="34" charset="0"/>
              </a:rPr>
              <a:t>An online version of each document is necessary for clickable citations. </a:t>
            </a:r>
          </a:p>
        </p:txBody>
      </p:sp>
      <p:grpSp>
        <p:nvGrpSpPr>
          <p:cNvPr id="14" name="Group 13">
            <a:extLst>
              <a:ext uri="{FF2B5EF4-FFF2-40B4-BE49-F238E27FC236}">
                <a16:creationId xmlns:a16="http://schemas.microsoft.com/office/drawing/2014/main" id="{626873DD-7106-FA20-A9EC-4BA9A025FA62}"/>
              </a:ext>
            </a:extLst>
          </p:cNvPr>
          <p:cNvGrpSpPr/>
          <p:nvPr/>
        </p:nvGrpSpPr>
        <p:grpSpPr>
          <a:xfrm>
            <a:off x="2517004" y="1967303"/>
            <a:ext cx="2577510" cy="4212421"/>
            <a:chOff x="2517004" y="1967303"/>
            <a:chExt cx="2577510" cy="4212421"/>
          </a:xfrm>
        </p:grpSpPr>
        <p:sp>
          <p:nvSpPr>
            <p:cNvPr id="43" name="Rounded Rectangle 1">
              <a:extLst>
                <a:ext uri="{FF2B5EF4-FFF2-40B4-BE49-F238E27FC236}">
                  <a16:creationId xmlns:a16="http://schemas.microsoft.com/office/drawing/2014/main" id="{55A5A51A-63CD-4396-7003-45EA689E4006}"/>
                </a:ext>
                <a:ext uri="{C183D7F6-B498-43B3-948B-1728B52AA6E4}">
                  <adec:decorative xmlns:adec="http://schemas.microsoft.com/office/drawing/2017/decorative" val="1"/>
                </a:ext>
              </a:extLst>
            </p:cNvPr>
            <p:cNvSpPr/>
            <p:nvPr/>
          </p:nvSpPr>
          <p:spPr bwMode="auto">
            <a:xfrm>
              <a:off x="3162673" y="3707940"/>
              <a:ext cx="1841405" cy="2471784"/>
            </a:xfrm>
            <a:prstGeom prst="roundRect">
              <a:avLst>
                <a:gd name="adj" fmla="val 2509"/>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cs typeface="Segoe UI" pitchFamily="34" charset="0"/>
                </a:rPr>
                <a:t>Extract data from documents</a:t>
              </a:r>
            </a:p>
            <a:p>
              <a:pPr defTabSz="932472" fontAlgn="base">
                <a:spcBef>
                  <a:spcPct val="0"/>
                </a:spcBef>
                <a:spcAft>
                  <a:spcPct val="0"/>
                </a:spcAft>
              </a:pPr>
              <a:endParaRPr lang="en-US" sz="1200">
                <a:solidFill>
                  <a:srgbClr val="FFFFFF"/>
                </a:solidFill>
                <a:cs typeface="Segoe UI" pitchFamily="34" charset="0"/>
              </a:endParaRPr>
            </a:p>
            <a:p>
              <a:pPr defTabSz="932472" fontAlgn="base">
                <a:spcBef>
                  <a:spcPct val="0"/>
                </a:spcBef>
                <a:spcAft>
                  <a:spcPct val="0"/>
                </a:spcAft>
              </a:pPr>
              <a:r>
                <a:rPr lang="en-US" sz="1200">
                  <a:solidFill>
                    <a:srgbClr val="FFFFFF"/>
                  </a:solidFill>
                  <a:cs typeface="Segoe UI" pitchFamily="34" charset="0"/>
                </a:rPr>
                <a:t>Supports PDF, HTML, docx, pptx, xlsx, images, plus can OCR when needed.</a:t>
              </a:r>
            </a:p>
            <a:p>
              <a:pPr marL="174625" indent="-174625" defTabSz="932472" fontAlgn="base">
                <a:spcBef>
                  <a:spcPct val="0"/>
                </a:spcBef>
                <a:spcAft>
                  <a:spcPct val="0"/>
                </a:spcAft>
                <a:buFont typeface="Segoe UI" panose="020B0502040204020203" pitchFamily="34" charset="0"/>
                <a:buChar char="+"/>
              </a:pPr>
              <a:endParaRPr lang="en-US" sz="1200">
                <a:solidFill>
                  <a:srgbClr val="FFFFFF"/>
                </a:solidFill>
                <a:cs typeface="Segoe UI" pitchFamily="34" charset="0"/>
              </a:endParaRPr>
            </a:p>
            <a:p>
              <a:pPr defTabSz="932472" fontAlgn="base">
                <a:spcBef>
                  <a:spcPct val="0"/>
                </a:spcBef>
                <a:spcAft>
                  <a:spcPct val="0"/>
                </a:spcAft>
              </a:pPr>
              <a:r>
                <a:rPr lang="en-US" sz="1200">
                  <a:solidFill>
                    <a:srgbClr val="FFFFFF"/>
                  </a:solidFill>
                  <a:cs typeface="Segoe UI" pitchFamily="34" charset="0"/>
                </a:rPr>
                <a:t>Local parsers also available for PDF, HTML, JSON, txt.</a:t>
              </a:r>
            </a:p>
          </p:txBody>
        </p:sp>
        <p:cxnSp>
          <p:nvCxnSpPr>
            <p:cNvPr id="48" name="Straight Arrow Connector 47">
              <a:extLst>
                <a:ext uri="{FF2B5EF4-FFF2-40B4-BE49-F238E27FC236}">
                  <a16:creationId xmlns:a16="http://schemas.microsoft.com/office/drawing/2014/main" id="{56CAB400-0BC2-CB18-AD39-1082CEC3A8F0}"/>
                </a:ext>
              </a:extLst>
            </p:cNvPr>
            <p:cNvCxnSpPr>
              <a:cxnSpLocks/>
            </p:cNvCxnSpPr>
            <p:nvPr/>
          </p:nvCxnSpPr>
          <p:spPr>
            <a:xfrm flipV="1">
              <a:off x="2517004" y="2704577"/>
              <a:ext cx="514368" cy="3"/>
            </a:xfrm>
            <a:prstGeom prst="straightConnector1">
              <a:avLst/>
            </a:prstGeom>
            <a:ln w="28575" cap="rnd">
              <a:solidFill>
                <a:srgbClr val="2454C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F7A6196-1733-A44C-EAFE-149D8A782B4C}"/>
                </a:ext>
              </a:extLst>
            </p:cNvPr>
            <p:cNvGrpSpPr/>
            <p:nvPr/>
          </p:nvGrpSpPr>
          <p:grpSpPr>
            <a:xfrm>
              <a:off x="3162673" y="1967303"/>
              <a:ext cx="1931841" cy="1644899"/>
              <a:chOff x="10069076" y="8622032"/>
              <a:chExt cx="4328219" cy="3554488"/>
            </a:xfrm>
          </p:grpSpPr>
          <p:pic>
            <p:nvPicPr>
              <p:cNvPr id="3" name="Graphic 19">
                <a:extLst>
                  <a:ext uri="{FF2B5EF4-FFF2-40B4-BE49-F238E27FC236}">
                    <a16:creationId xmlns:a16="http://schemas.microsoft.com/office/drawing/2014/main" id="{6D890D09-00D7-1ED1-9D2E-C60D1381D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3252" y="8622032"/>
                <a:ext cx="1909036" cy="1908810"/>
              </a:xfrm>
              <a:prstGeom prst="rect">
                <a:avLst/>
              </a:prstGeom>
            </p:spPr>
          </p:pic>
          <p:sp>
            <p:nvSpPr>
              <p:cNvPr id="4" name="Text Placeholder 5">
                <a:extLst>
                  <a:ext uri="{FF2B5EF4-FFF2-40B4-BE49-F238E27FC236}">
                    <a16:creationId xmlns:a16="http://schemas.microsoft.com/office/drawing/2014/main" id="{0F02B04F-B44C-7671-1451-F22B7DB35BD6}"/>
                  </a:ext>
                </a:extLst>
              </p:cNvPr>
              <p:cNvSpPr txBox="1">
                <a:spLocks/>
              </p:cNvSpPr>
              <p:nvPr/>
            </p:nvSpPr>
            <p:spPr>
              <a:xfrm>
                <a:off x="10069076" y="10737724"/>
                <a:ext cx="4328219" cy="143879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 Document</a:t>
                </a:r>
                <a:endParaRPr lang="en-US" sz="1800">
                  <a:cs typeface="Arial"/>
                </a:endParaRPr>
              </a:p>
              <a:p>
                <a:pPr algn="ctr" defTabSz="1865484">
                  <a:defRPr/>
                </a:pPr>
                <a:r>
                  <a:rPr lang="en-US" sz="1800">
                    <a:cs typeface="Segoe UI Semilight"/>
                  </a:rPr>
                  <a:t>Intelligence</a:t>
                </a:r>
                <a:endParaRPr lang="en-US" sz="1800">
                  <a:cs typeface="Arial"/>
                </a:endParaRPr>
              </a:p>
            </p:txBody>
          </p:sp>
        </p:grpSp>
      </p:grpSp>
      <p:grpSp>
        <p:nvGrpSpPr>
          <p:cNvPr id="5" name="Group 4">
            <a:extLst>
              <a:ext uri="{FF2B5EF4-FFF2-40B4-BE49-F238E27FC236}">
                <a16:creationId xmlns:a16="http://schemas.microsoft.com/office/drawing/2014/main" id="{698ECBF3-5670-D1A9-11B4-138FD0058120}"/>
              </a:ext>
            </a:extLst>
          </p:cNvPr>
          <p:cNvGrpSpPr/>
          <p:nvPr/>
        </p:nvGrpSpPr>
        <p:grpSpPr>
          <a:xfrm>
            <a:off x="906145" y="1964593"/>
            <a:ext cx="1610859" cy="1345829"/>
            <a:chOff x="6130760" y="8572681"/>
            <a:chExt cx="3609070" cy="2908223"/>
          </a:xfrm>
        </p:grpSpPr>
        <p:pic>
          <p:nvPicPr>
            <p:cNvPr id="6" name="Graphic 16">
              <a:extLst>
                <a:ext uri="{FF2B5EF4-FFF2-40B4-BE49-F238E27FC236}">
                  <a16:creationId xmlns:a16="http://schemas.microsoft.com/office/drawing/2014/main" id="{0006FA56-3A41-A933-EC10-CC72989215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6483" y="8572681"/>
              <a:ext cx="2253706" cy="2253433"/>
            </a:xfrm>
            <a:prstGeom prst="rect">
              <a:avLst/>
            </a:prstGeom>
          </p:spPr>
        </p:pic>
        <p:sp>
          <p:nvSpPr>
            <p:cNvPr id="7" name="Text Placeholder 5">
              <a:extLst>
                <a:ext uri="{FF2B5EF4-FFF2-40B4-BE49-F238E27FC236}">
                  <a16:creationId xmlns:a16="http://schemas.microsoft.com/office/drawing/2014/main" id="{03E95036-06BB-457F-EB61-4FC45FFB1FEF}"/>
                </a:ext>
              </a:extLst>
            </p:cNvPr>
            <p:cNvSpPr txBox="1">
              <a:spLocks/>
            </p:cNvSpPr>
            <p:nvPr/>
          </p:nvSpPr>
          <p:spPr>
            <a:xfrm>
              <a:off x="6130760" y="10758678"/>
              <a:ext cx="3609070" cy="72222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Blob Storage</a:t>
              </a:r>
              <a:endParaRPr lang="en-US" sz="1800">
                <a:cs typeface="Arial"/>
              </a:endParaRPr>
            </a:p>
          </p:txBody>
        </p:sp>
      </p:grpSp>
      <p:grpSp>
        <p:nvGrpSpPr>
          <p:cNvPr id="15" name="Group 14">
            <a:extLst>
              <a:ext uri="{FF2B5EF4-FFF2-40B4-BE49-F238E27FC236}">
                <a16:creationId xmlns:a16="http://schemas.microsoft.com/office/drawing/2014/main" id="{7DF2E013-D4E1-11E3-6637-41755E024103}"/>
              </a:ext>
            </a:extLst>
          </p:cNvPr>
          <p:cNvGrpSpPr/>
          <p:nvPr/>
        </p:nvGrpSpPr>
        <p:grpSpPr>
          <a:xfrm>
            <a:off x="4860154" y="1846177"/>
            <a:ext cx="2251651" cy="4333535"/>
            <a:chOff x="4860154" y="1846177"/>
            <a:chExt cx="2251651" cy="4333535"/>
          </a:xfrm>
        </p:grpSpPr>
        <p:sp>
          <p:nvSpPr>
            <p:cNvPr id="44" name="Rounded Rectangle 1">
              <a:extLst>
                <a:ext uri="{FF2B5EF4-FFF2-40B4-BE49-F238E27FC236}">
                  <a16:creationId xmlns:a16="http://schemas.microsoft.com/office/drawing/2014/main" id="{C804D57D-DE27-6387-71BB-FAD07967C544}"/>
                </a:ext>
                <a:ext uri="{C183D7F6-B498-43B3-948B-1728B52AA6E4}">
                  <adec:decorative xmlns:adec="http://schemas.microsoft.com/office/drawing/2017/decorative" val="1"/>
                </a:ext>
              </a:extLst>
            </p:cNvPr>
            <p:cNvSpPr/>
            <p:nvPr/>
          </p:nvSpPr>
          <p:spPr bwMode="auto">
            <a:xfrm>
              <a:off x="5465885" y="3707940"/>
              <a:ext cx="1645920" cy="2471772"/>
            </a:xfrm>
            <a:prstGeom prst="roundRect">
              <a:avLst>
                <a:gd name="adj" fmla="val 2509"/>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cs typeface="Segoe UI" pitchFamily="34" charset="0"/>
                </a:rPr>
                <a:t>Split data into chunks</a:t>
              </a:r>
              <a:br>
                <a:rPr lang="en-US" sz="1400">
                  <a:solidFill>
                    <a:srgbClr val="FFFFFF"/>
                  </a:solidFill>
                  <a:latin typeface="+mj-lt"/>
                  <a:cs typeface="Segoe UI" pitchFamily="34" charset="0"/>
                </a:rPr>
              </a:br>
              <a:endParaRPr lang="en-US" sz="1400">
                <a:solidFill>
                  <a:srgbClr val="FFFFFF"/>
                </a:solidFill>
                <a:latin typeface="+mj-lt"/>
                <a:cs typeface="Segoe UI" pitchFamily="34" charset="0"/>
              </a:endParaRPr>
            </a:p>
            <a:p>
              <a:pPr defTabSz="932472" fontAlgn="base">
                <a:spcBef>
                  <a:spcPct val="0"/>
                </a:spcBef>
                <a:spcAft>
                  <a:spcPct val="0"/>
                </a:spcAft>
              </a:pPr>
              <a:r>
                <a:rPr lang="en-US" sz="1200">
                  <a:solidFill>
                    <a:srgbClr val="FFFFFF"/>
                  </a:solidFill>
                  <a:cs typeface="Segoe UI" pitchFamily="34" charset="0"/>
                </a:rPr>
                <a:t>Split text</a:t>
              </a:r>
              <a:br>
                <a:rPr lang="en-US" sz="1200">
                  <a:solidFill>
                    <a:srgbClr val="FFFFFF"/>
                  </a:solidFill>
                  <a:cs typeface="Segoe UI" pitchFamily="34" charset="0"/>
                </a:rPr>
              </a:br>
              <a:r>
                <a:rPr lang="en-US" sz="1200">
                  <a:solidFill>
                    <a:srgbClr val="FFFFFF"/>
                  </a:solidFill>
                  <a:cs typeface="Segoe UI" pitchFamily="34" charset="0"/>
                </a:rPr>
                <a:t>based on sentence boundaries and token lengths.</a:t>
              </a:r>
            </a:p>
            <a:p>
              <a:pPr defTabSz="932472" fontAlgn="base">
                <a:spcBef>
                  <a:spcPct val="0"/>
                </a:spcBef>
                <a:spcAft>
                  <a:spcPct val="0"/>
                </a:spcAft>
              </a:pPr>
              <a:endParaRPr lang="en-US" sz="1200">
                <a:solidFill>
                  <a:srgbClr val="FFFFFF"/>
                </a:solidFill>
                <a:cs typeface="Segoe UI" pitchFamily="34" charset="0"/>
              </a:endParaRPr>
            </a:p>
            <a:p>
              <a:pPr defTabSz="932472" fontAlgn="base">
                <a:spcBef>
                  <a:spcPct val="0"/>
                </a:spcBef>
                <a:spcAft>
                  <a:spcPct val="0"/>
                </a:spcAft>
              </a:pPr>
              <a:r>
                <a:rPr lang="en-US" sz="1200" err="1">
                  <a:solidFill>
                    <a:srgbClr val="FFFFFF"/>
                  </a:solidFill>
                  <a:cs typeface="Segoe UI" pitchFamily="34" charset="0"/>
                </a:rPr>
                <a:t>Langchain</a:t>
              </a:r>
              <a:r>
                <a:rPr lang="en-US" sz="1200">
                  <a:solidFill>
                    <a:srgbClr val="FFFFFF"/>
                  </a:solidFill>
                  <a:cs typeface="Segoe UI" pitchFamily="34" charset="0"/>
                </a:rPr>
                <a:t> splitters could also be used here.</a:t>
              </a:r>
            </a:p>
          </p:txBody>
        </p:sp>
        <p:cxnSp>
          <p:nvCxnSpPr>
            <p:cNvPr id="49" name="Straight Arrow Connector 48">
              <a:extLst>
                <a:ext uri="{FF2B5EF4-FFF2-40B4-BE49-F238E27FC236}">
                  <a16:creationId xmlns:a16="http://schemas.microsoft.com/office/drawing/2014/main" id="{39436561-A1BA-A6B6-BD8C-CBE0AE24FCD5}"/>
                </a:ext>
              </a:extLst>
            </p:cNvPr>
            <p:cNvCxnSpPr>
              <a:cxnSpLocks/>
            </p:cNvCxnSpPr>
            <p:nvPr/>
          </p:nvCxnSpPr>
          <p:spPr>
            <a:xfrm flipV="1">
              <a:off x="4860154" y="2704577"/>
              <a:ext cx="514368" cy="3"/>
            </a:xfrm>
            <a:prstGeom prst="straightConnector1">
              <a:avLst/>
            </a:prstGeom>
            <a:ln w="28575" cap="rnd">
              <a:solidFill>
                <a:srgbClr val="2454C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8" name="Picture 2" descr="Python Software Foundation">
              <a:extLst>
                <a:ext uri="{FF2B5EF4-FFF2-40B4-BE49-F238E27FC236}">
                  <a16:creationId xmlns:a16="http://schemas.microsoft.com/office/drawing/2014/main" id="{6E847F30-4D60-8D37-16F7-4A9DFFCB8F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8938" b="14583"/>
            <a:stretch/>
          </p:blipFill>
          <p:spPr bwMode="auto">
            <a:xfrm>
              <a:off x="5620213" y="1846177"/>
              <a:ext cx="1142192" cy="1137226"/>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a:extLst>
                <a:ext uri="{FF2B5EF4-FFF2-40B4-BE49-F238E27FC236}">
                  <a16:creationId xmlns:a16="http://schemas.microsoft.com/office/drawing/2014/main" id="{3A0CFE0C-E322-EBAB-CF6A-2BEB8107FA8A}"/>
                </a:ext>
              </a:extLst>
            </p:cNvPr>
            <p:cNvSpPr txBox="1">
              <a:spLocks/>
            </p:cNvSpPr>
            <p:nvPr/>
          </p:nvSpPr>
          <p:spPr>
            <a:xfrm>
              <a:off x="5769412" y="3143312"/>
              <a:ext cx="978853" cy="36356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defTabSz="1865484">
                <a:defRPr/>
              </a:pPr>
              <a:r>
                <a:rPr lang="en-US" sz="1800">
                  <a:cs typeface="Segoe UI Semilight"/>
                </a:rPr>
                <a:t>Python</a:t>
              </a:r>
              <a:endParaRPr lang="en-US" sz="1800">
                <a:cs typeface="Arial"/>
              </a:endParaRPr>
            </a:p>
          </p:txBody>
        </p:sp>
      </p:grpSp>
      <p:grpSp>
        <p:nvGrpSpPr>
          <p:cNvPr id="16" name="Group 15">
            <a:extLst>
              <a:ext uri="{FF2B5EF4-FFF2-40B4-BE49-F238E27FC236}">
                <a16:creationId xmlns:a16="http://schemas.microsoft.com/office/drawing/2014/main" id="{74B6EFF7-80F4-13DE-A83F-D5BD9FF455CA}"/>
              </a:ext>
            </a:extLst>
          </p:cNvPr>
          <p:cNvGrpSpPr/>
          <p:nvPr/>
        </p:nvGrpSpPr>
        <p:grpSpPr>
          <a:xfrm>
            <a:off x="7203304" y="1967302"/>
            <a:ext cx="2204962" cy="4111951"/>
            <a:chOff x="7203304" y="1967302"/>
            <a:chExt cx="2204962" cy="4111951"/>
          </a:xfrm>
        </p:grpSpPr>
        <p:sp>
          <p:nvSpPr>
            <p:cNvPr id="45" name="Rounded Rectangle 1">
              <a:extLst>
                <a:ext uri="{FF2B5EF4-FFF2-40B4-BE49-F238E27FC236}">
                  <a16:creationId xmlns:a16="http://schemas.microsoft.com/office/drawing/2014/main" id="{622F3747-EA53-C699-41A2-C2FE7FDD30D6}"/>
                </a:ext>
                <a:ext uri="{C183D7F6-B498-43B3-948B-1728B52AA6E4}">
                  <adec:decorative xmlns:adec="http://schemas.microsoft.com/office/drawing/2017/decorative" val="1"/>
                </a:ext>
              </a:extLst>
            </p:cNvPr>
            <p:cNvSpPr/>
            <p:nvPr/>
          </p:nvSpPr>
          <p:spPr bwMode="auto">
            <a:xfrm>
              <a:off x="7762346" y="3683521"/>
              <a:ext cx="1645920" cy="2395732"/>
            </a:xfrm>
            <a:prstGeom prst="roundRect">
              <a:avLst>
                <a:gd name="adj" fmla="val 2509"/>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cs typeface="Segoe UI" pitchFamily="34" charset="0"/>
                </a:rPr>
                <a:t>Vectorize chunks</a:t>
              </a:r>
            </a:p>
            <a:p>
              <a:pPr algn="ctr" defTabSz="932472" fontAlgn="base">
                <a:spcBef>
                  <a:spcPct val="0"/>
                </a:spcBef>
                <a:spcAft>
                  <a:spcPct val="0"/>
                </a:spcAft>
              </a:pPr>
              <a:endParaRPr lang="en-US" sz="1400">
                <a:solidFill>
                  <a:srgbClr val="FFFFFF"/>
                </a:solidFill>
                <a:latin typeface="+mj-lt"/>
                <a:cs typeface="Segoe UI" pitchFamily="34" charset="0"/>
              </a:endParaRPr>
            </a:p>
            <a:p>
              <a:pPr defTabSz="932472" fontAlgn="base">
                <a:spcBef>
                  <a:spcPct val="0"/>
                </a:spcBef>
                <a:spcAft>
                  <a:spcPct val="0"/>
                </a:spcAft>
              </a:pPr>
              <a:r>
                <a:rPr lang="en-US" sz="1200">
                  <a:solidFill>
                    <a:srgbClr val="FFFFFF"/>
                  </a:solidFill>
                  <a:cs typeface="Segoe UI" pitchFamily="34" charset="0"/>
                </a:rPr>
                <a:t>Compute embeddings using </a:t>
              </a:r>
              <a:r>
                <a:rPr lang="en-US" sz="1200" err="1">
                  <a:solidFill>
                    <a:srgbClr val="FFFFFF"/>
                  </a:solidFill>
                  <a:cs typeface="Segoe UI" pitchFamily="34" charset="0"/>
                </a:rPr>
                <a:t>OpenAI</a:t>
              </a:r>
              <a:r>
                <a:rPr lang="en-US" sz="1200">
                  <a:solidFill>
                    <a:srgbClr val="FFFFFF"/>
                  </a:solidFill>
                  <a:cs typeface="Segoe UI" pitchFamily="34" charset="0"/>
                </a:rPr>
                <a:t> embedding model of your choosing.</a:t>
              </a:r>
            </a:p>
          </p:txBody>
        </p:sp>
        <p:cxnSp>
          <p:nvCxnSpPr>
            <p:cNvPr id="50" name="Straight Arrow Connector 49">
              <a:extLst>
                <a:ext uri="{FF2B5EF4-FFF2-40B4-BE49-F238E27FC236}">
                  <a16:creationId xmlns:a16="http://schemas.microsoft.com/office/drawing/2014/main" id="{20D7D336-8CED-CA37-406A-975F19234047}"/>
                </a:ext>
              </a:extLst>
            </p:cNvPr>
            <p:cNvCxnSpPr>
              <a:cxnSpLocks/>
            </p:cNvCxnSpPr>
            <p:nvPr/>
          </p:nvCxnSpPr>
          <p:spPr>
            <a:xfrm flipV="1">
              <a:off x="7203304" y="2704577"/>
              <a:ext cx="514368" cy="3"/>
            </a:xfrm>
            <a:prstGeom prst="straightConnector1">
              <a:avLst/>
            </a:prstGeom>
            <a:ln w="28575" cap="rnd">
              <a:solidFill>
                <a:srgbClr val="2454C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3CD44CF-06E1-3D6A-904B-46C78796D968}"/>
                </a:ext>
              </a:extLst>
            </p:cNvPr>
            <p:cNvGrpSpPr/>
            <p:nvPr/>
          </p:nvGrpSpPr>
          <p:grpSpPr>
            <a:xfrm>
              <a:off x="7957690" y="1967302"/>
              <a:ext cx="1142192" cy="1574002"/>
              <a:chOff x="6990717" y="1834825"/>
              <a:chExt cx="1267008" cy="1746004"/>
            </a:xfrm>
          </p:grpSpPr>
          <p:pic>
            <p:nvPicPr>
              <p:cNvPr id="11" name="Graphic 24">
                <a:extLst>
                  <a:ext uri="{FF2B5EF4-FFF2-40B4-BE49-F238E27FC236}">
                    <a16:creationId xmlns:a16="http://schemas.microsoft.com/office/drawing/2014/main" id="{C3F81C4A-261E-5CE4-1F33-0DE7ADD4ED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9535" y="1834825"/>
                <a:ext cx="904646" cy="947266"/>
              </a:xfrm>
              <a:prstGeom prst="rect">
                <a:avLst/>
              </a:prstGeom>
            </p:spPr>
          </p:pic>
          <p:sp>
            <p:nvSpPr>
              <p:cNvPr id="12" name="Text Placeholder 5">
                <a:extLst>
                  <a:ext uri="{FF2B5EF4-FFF2-40B4-BE49-F238E27FC236}">
                    <a16:creationId xmlns:a16="http://schemas.microsoft.com/office/drawing/2014/main" id="{953628C8-1131-6680-D408-DBB60861C2E0}"/>
                  </a:ext>
                </a:extLst>
              </p:cNvPr>
              <p:cNvSpPr txBox="1">
                <a:spLocks/>
              </p:cNvSpPr>
              <p:nvPr/>
            </p:nvSpPr>
            <p:spPr>
              <a:xfrm>
                <a:off x="6990717" y="2874074"/>
                <a:ext cx="126700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grpSp>
      </p:grpSp>
      <p:grpSp>
        <p:nvGrpSpPr>
          <p:cNvPr id="17" name="Group 16">
            <a:extLst>
              <a:ext uri="{FF2B5EF4-FFF2-40B4-BE49-F238E27FC236}">
                <a16:creationId xmlns:a16="http://schemas.microsoft.com/office/drawing/2014/main" id="{C21098D6-F64F-A691-AAD5-6C3E222F7857}"/>
              </a:ext>
            </a:extLst>
          </p:cNvPr>
          <p:cNvGrpSpPr/>
          <p:nvPr/>
        </p:nvGrpSpPr>
        <p:grpSpPr>
          <a:xfrm>
            <a:off x="9397593" y="1882718"/>
            <a:ext cx="2307134" cy="4195448"/>
            <a:chOff x="9397593" y="1882718"/>
            <a:chExt cx="2307134" cy="4195448"/>
          </a:xfrm>
        </p:grpSpPr>
        <p:grpSp>
          <p:nvGrpSpPr>
            <p:cNvPr id="39" name="Group 38">
              <a:extLst>
                <a:ext uri="{FF2B5EF4-FFF2-40B4-BE49-F238E27FC236}">
                  <a16:creationId xmlns:a16="http://schemas.microsoft.com/office/drawing/2014/main" id="{BC863F4F-4197-C363-9679-9A379F6BBFC8}"/>
                </a:ext>
              </a:extLst>
            </p:cNvPr>
            <p:cNvGrpSpPr/>
            <p:nvPr/>
          </p:nvGrpSpPr>
          <p:grpSpPr>
            <a:xfrm>
              <a:off x="10281810" y="1882718"/>
              <a:ext cx="1052501" cy="1052501"/>
              <a:chOff x="7796965" y="1731015"/>
              <a:chExt cx="758014" cy="758014"/>
            </a:xfrm>
          </p:grpSpPr>
          <p:sp>
            <p:nvSpPr>
              <p:cNvPr id="40" name="Rectangle: Rounded Corners 25">
                <a:extLst>
                  <a:ext uri="{FF2B5EF4-FFF2-40B4-BE49-F238E27FC236}">
                    <a16:creationId xmlns:a16="http://schemas.microsoft.com/office/drawing/2014/main" id="{006BFF0B-6CCF-4FB4-4C39-C1C3B7375F13}"/>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37806336">
                <a:extLst>
                  <a:ext uri="{FF2B5EF4-FFF2-40B4-BE49-F238E27FC236}">
                    <a16:creationId xmlns:a16="http://schemas.microsoft.com/office/drawing/2014/main" id="{6D873AE0-192A-8C8A-131D-ECB41EDD8C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6249" y="1789982"/>
                <a:ext cx="639445" cy="640080"/>
              </a:xfrm>
              <a:prstGeom prst="rect">
                <a:avLst/>
              </a:prstGeom>
            </p:spPr>
          </p:pic>
        </p:grpSp>
        <p:sp>
          <p:nvSpPr>
            <p:cNvPr id="46" name="Rounded Rectangle 1">
              <a:extLst>
                <a:ext uri="{FF2B5EF4-FFF2-40B4-BE49-F238E27FC236}">
                  <a16:creationId xmlns:a16="http://schemas.microsoft.com/office/drawing/2014/main" id="{F7621652-6242-1EDD-A2F0-6554A5B400D2}"/>
                </a:ext>
                <a:ext uri="{C183D7F6-B498-43B3-948B-1728B52AA6E4}">
                  <adec:decorative xmlns:adec="http://schemas.microsoft.com/office/drawing/2017/decorative" val="1"/>
                </a:ext>
              </a:extLst>
            </p:cNvPr>
            <p:cNvSpPr/>
            <p:nvPr/>
          </p:nvSpPr>
          <p:spPr bwMode="auto">
            <a:xfrm>
              <a:off x="10058807" y="3682434"/>
              <a:ext cx="1645920" cy="2395732"/>
            </a:xfrm>
            <a:prstGeom prst="roundRect">
              <a:avLst>
                <a:gd name="adj" fmla="val 2509"/>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rgbClr val="FFFFFF"/>
                  </a:solidFill>
                  <a:latin typeface="+mj-lt"/>
                  <a:cs typeface="Segoe UI" pitchFamily="34" charset="0"/>
                </a:rPr>
                <a:t>Indexing</a:t>
              </a:r>
            </a:p>
            <a:p>
              <a:pPr algn="ctr" defTabSz="932472" fontAlgn="base">
                <a:spcBef>
                  <a:spcPct val="0"/>
                </a:spcBef>
                <a:spcAft>
                  <a:spcPct val="0"/>
                </a:spcAft>
              </a:pPr>
              <a:endParaRPr lang="en-US" sz="1400">
                <a:solidFill>
                  <a:srgbClr val="FFFFFF"/>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rgbClr val="FFFFFF"/>
                  </a:solidFill>
                  <a:cs typeface="Segoe UI" pitchFamily="34" charset="0"/>
                </a:rPr>
                <a:t>Document index</a:t>
              </a:r>
            </a:p>
            <a:p>
              <a:pPr marL="174625" indent="-174625" defTabSz="932472" fontAlgn="base">
                <a:spcBef>
                  <a:spcPct val="0"/>
                </a:spcBef>
                <a:spcAft>
                  <a:spcPct val="0"/>
                </a:spcAft>
                <a:buFont typeface="Arial" panose="020B0604020202020204" pitchFamily="34" charset="0"/>
                <a:buChar char="•"/>
              </a:pPr>
              <a:r>
                <a:rPr lang="en-US" sz="1200">
                  <a:solidFill>
                    <a:srgbClr val="FFFFFF"/>
                  </a:solidFill>
                  <a:cs typeface="Segoe UI" pitchFamily="34" charset="0"/>
                </a:rPr>
                <a:t>Chunk index</a:t>
              </a:r>
            </a:p>
            <a:p>
              <a:pPr marL="174625" indent="-174625" defTabSz="932472" fontAlgn="base">
                <a:spcBef>
                  <a:spcPct val="0"/>
                </a:spcBef>
                <a:spcAft>
                  <a:spcPct val="0"/>
                </a:spcAft>
                <a:buFont typeface="Arial" panose="020B0604020202020204" pitchFamily="34" charset="0"/>
                <a:buChar char="•"/>
              </a:pPr>
              <a:r>
                <a:rPr lang="en-US" sz="1200">
                  <a:solidFill>
                    <a:srgbClr val="FFFFFF"/>
                  </a:solidFill>
                  <a:cs typeface="Segoe UI" pitchFamily="34" charset="0"/>
                </a:rPr>
                <a:t>Both</a:t>
              </a:r>
            </a:p>
            <a:p>
              <a:pPr marL="174625" indent="-174625" defTabSz="932472" fontAlgn="base">
                <a:spcBef>
                  <a:spcPct val="0"/>
                </a:spcBef>
                <a:spcAft>
                  <a:spcPct val="0"/>
                </a:spcAft>
                <a:buFont typeface="Segoe UI" panose="020B0502040204020203" pitchFamily="34" charset="0"/>
                <a:buChar char="+"/>
              </a:pPr>
              <a:endParaRPr lang="en-US" sz="1200">
                <a:solidFill>
                  <a:srgbClr val="FFFFFF"/>
                </a:solidFill>
                <a:cs typeface="Segoe UI" pitchFamily="34" charset="0"/>
              </a:endParaRPr>
            </a:p>
          </p:txBody>
        </p:sp>
        <p:cxnSp>
          <p:nvCxnSpPr>
            <p:cNvPr id="51" name="Straight Arrow Connector 50">
              <a:extLst>
                <a:ext uri="{FF2B5EF4-FFF2-40B4-BE49-F238E27FC236}">
                  <a16:creationId xmlns:a16="http://schemas.microsoft.com/office/drawing/2014/main" id="{95282246-AB34-BD27-39F0-141D952B44B9}"/>
                </a:ext>
              </a:extLst>
            </p:cNvPr>
            <p:cNvCxnSpPr>
              <a:cxnSpLocks/>
            </p:cNvCxnSpPr>
            <p:nvPr/>
          </p:nvCxnSpPr>
          <p:spPr>
            <a:xfrm flipV="1">
              <a:off x="9397593" y="2704577"/>
              <a:ext cx="514368" cy="3"/>
            </a:xfrm>
            <a:prstGeom prst="straightConnector1">
              <a:avLst/>
            </a:prstGeom>
            <a:ln w="28575" cap="rnd">
              <a:solidFill>
                <a:srgbClr val="2454C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96C4F9B-D705-2575-E5DE-777C1C5F919D}"/>
                </a:ext>
              </a:extLst>
            </p:cNvPr>
            <p:cNvSpPr txBox="1">
              <a:spLocks/>
            </p:cNvSpPr>
            <p:nvPr/>
          </p:nvSpPr>
          <p:spPr>
            <a:xfrm>
              <a:off x="10202167" y="2961713"/>
              <a:ext cx="1142192" cy="63713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a:t>
              </a:r>
            </a:p>
            <a:p>
              <a:pPr marL="0" indent="0" algn="ctr" defTabSz="1865484">
                <a:buNone/>
                <a:defRPr/>
              </a:pPr>
              <a:r>
                <a:rPr lang="en-US" sz="1800">
                  <a:cs typeface="Segoe UI Semilight"/>
                </a:rPr>
                <a:t>AI Search</a:t>
              </a:r>
              <a:endParaRPr lang="en-US" sz="1800">
                <a:cs typeface="Arial"/>
              </a:endParaRPr>
            </a:p>
          </p:txBody>
        </p:sp>
      </p:grpSp>
      <p:sp>
        <p:nvSpPr>
          <p:cNvPr id="18" name="TextBox 17">
            <a:extLst>
              <a:ext uri="{FF2B5EF4-FFF2-40B4-BE49-F238E27FC236}">
                <a16:creationId xmlns:a16="http://schemas.microsoft.com/office/drawing/2014/main" id="{0277CC11-D452-DBA0-7DEC-7B8BAD705AEF}"/>
              </a:ext>
            </a:extLst>
          </p:cNvPr>
          <p:cNvSpPr txBox="1"/>
          <p:nvPr/>
        </p:nvSpPr>
        <p:spPr>
          <a:xfrm>
            <a:off x="838199" y="1254935"/>
            <a:ext cx="11013489" cy="373115"/>
          </a:xfrm>
          <a:prstGeom prst="rect">
            <a:avLst/>
          </a:prstGeom>
          <a:noFill/>
        </p:spPr>
        <p:txBody>
          <a:bodyPr wrap="square">
            <a:spAutoFit/>
          </a:bodyPr>
          <a:lstStyle/>
          <a:p>
            <a:pPr>
              <a:lnSpc>
                <a:spcPct val="110000"/>
              </a:lnSpc>
            </a:pPr>
            <a:r>
              <a:rPr lang="en-US" sz="1800">
                <a:sym typeface="Wingdings" panose="05000000000000000000" pitchFamily="2" charset="2"/>
              </a:rPr>
              <a:t>This is a typical ingestion process that can be highly customized to meet the domain needs:</a:t>
            </a:r>
          </a:p>
        </p:txBody>
      </p:sp>
    </p:spTree>
    <p:extLst>
      <p:ext uri="{BB962C8B-B14F-4D97-AF65-F5344CB8AC3E}">
        <p14:creationId xmlns:p14="http://schemas.microsoft.com/office/powerpoint/2010/main" val="204165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3207-093D-1136-0ACC-B8529AEF5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D16CA-6CCD-DA45-B360-F9160376A9A0}"/>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Hacking on azure-search-openai-demo</a:t>
            </a:r>
          </a:p>
        </p:txBody>
      </p:sp>
      <p:sp>
        <p:nvSpPr>
          <p:cNvPr id="7" name="Subtitle 2">
            <a:extLst>
              <a:ext uri="{FF2B5EF4-FFF2-40B4-BE49-F238E27FC236}">
                <a16:creationId xmlns:a16="http://schemas.microsoft.com/office/drawing/2014/main" id="{83975F1E-D4F2-AD80-D8D1-B4912889FB5A}"/>
              </a:ext>
            </a:extLst>
          </p:cNvPr>
          <p:cNvSpPr>
            <a:spLocks noGrp="1"/>
          </p:cNvSpPr>
          <p:nvPr>
            <p:ph idx="1"/>
          </p:nvPr>
        </p:nvSpPr>
        <p:spPr>
          <a:xfrm>
            <a:off x="584200" y="1435504"/>
            <a:ext cx="10200064" cy="2825412"/>
          </a:xfrm>
        </p:spPr>
        <p:txBody>
          <a:bodyPr>
            <a:normAutofit fontScale="92500" lnSpcReduction="10000"/>
          </a:bodyPr>
          <a:lstStyle/>
          <a:p>
            <a:pPr marL="514350" indent="-514350">
              <a:buFont typeface="+mj-lt"/>
              <a:buAutoNum type="arabicPeriod"/>
            </a:pPr>
            <a:r>
              <a:rPr lang="en-US" sz="3000"/>
              <a:t>Getting the code</a:t>
            </a:r>
          </a:p>
          <a:p>
            <a:pPr marL="514350" indent="-514350">
              <a:buFont typeface="+mj-lt"/>
              <a:buAutoNum type="arabicPeriod"/>
            </a:pPr>
            <a:r>
              <a:rPr lang="en-US" sz="3000"/>
              <a:t>Deploying the app</a:t>
            </a:r>
          </a:p>
          <a:p>
            <a:pPr marL="514350" indent="-514350">
              <a:buFont typeface="+mj-lt"/>
              <a:buAutoNum type="arabicPeriod"/>
            </a:pPr>
            <a:r>
              <a:rPr lang="en-US" sz="3000"/>
              <a:t>Adding your own data</a:t>
            </a:r>
          </a:p>
          <a:p>
            <a:pPr marL="514350" indent="-514350">
              <a:buFont typeface="+mj-lt"/>
              <a:buAutoNum type="arabicPeriod"/>
            </a:pPr>
            <a:r>
              <a:rPr lang="en-US" sz="3000"/>
              <a:t>Local development</a:t>
            </a:r>
          </a:p>
          <a:p>
            <a:pPr marL="514350" indent="-514350">
              <a:buFont typeface="+mj-lt"/>
              <a:buAutoNum type="arabicPeriod"/>
            </a:pPr>
            <a:r>
              <a:rPr lang="en-US" sz="3000"/>
              <a:t>Customizing the frontend (UI)</a:t>
            </a:r>
          </a:p>
          <a:p>
            <a:pPr marL="514350" indent="-514350">
              <a:buFont typeface="+mj-lt"/>
              <a:buAutoNum type="arabicPeriod"/>
            </a:pPr>
            <a:r>
              <a:rPr lang="en-US" sz="3000"/>
              <a:t>Customizing the backend</a:t>
            </a:r>
          </a:p>
        </p:txBody>
      </p:sp>
    </p:spTree>
    <p:extLst>
      <p:ext uri="{BB962C8B-B14F-4D97-AF65-F5344CB8AC3E}">
        <p14:creationId xmlns:p14="http://schemas.microsoft.com/office/powerpoint/2010/main" val="97054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5BEC-5F9F-8F4D-AA28-3CAC0D4ABF67}"/>
              </a:ext>
            </a:extLst>
          </p:cNvPr>
          <p:cNvSpPr>
            <a:spLocks noGrp="1"/>
          </p:cNvSpPr>
          <p:nvPr>
            <p:ph type="title"/>
          </p:nvPr>
        </p:nvSpPr>
        <p:spPr>
          <a:xfrm>
            <a:off x="588263" y="457200"/>
            <a:ext cx="11018520" cy="553998"/>
          </a:xfrm>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Opening the project: 3 options</a:t>
            </a:r>
            <a:endParaRPr lang="en-US"/>
          </a:p>
        </p:txBody>
      </p:sp>
      <p:sp>
        <p:nvSpPr>
          <p:cNvPr id="9" name="Content Placeholder 2">
            <a:extLst>
              <a:ext uri="{FF2B5EF4-FFF2-40B4-BE49-F238E27FC236}">
                <a16:creationId xmlns:a16="http://schemas.microsoft.com/office/drawing/2014/main" id="{BE1BFADC-4446-7ADE-E48F-6E88207DB6AE}"/>
              </a:ext>
            </a:extLst>
          </p:cNvPr>
          <p:cNvSpPr txBox="1">
            <a:spLocks/>
          </p:cNvSpPr>
          <p:nvPr/>
        </p:nvSpPr>
        <p:spPr>
          <a:xfrm>
            <a:off x="666750" y="1591230"/>
            <a:ext cx="6619875" cy="43513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GitHub </a:t>
            </a:r>
            <a:r>
              <a:rPr lang="en-US" err="1"/>
              <a:t>Codespaces</a:t>
            </a:r>
            <a:r>
              <a:rPr lang="en-US"/>
              <a:t> →</a:t>
            </a:r>
          </a:p>
          <a:p>
            <a:pPr marL="0" indent="0">
              <a:buFont typeface="Wingdings" panose="05000000000000000000" pitchFamily="2" charset="2"/>
              <a:buNone/>
            </a:pPr>
            <a:endParaRPr lang="en-US"/>
          </a:p>
          <a:p>
            <a:r>
              <a:rPr lang="en-US"/>
              <a:t>VS Code with Dev Containers extension</a:t>
            </a:r>
          </a:p>
          <a:p>
            <a:pPr marL="0" indent="0">
              <a:buFont typeface="Wingdings" panose="05000000000000000000" pitchFamily="2" charset="2"/>
              <a:buNone/>
            </a:pPr>
            <a:endParaRPr lang="en-US"/>
          </a:p>
          <a:p>
            <a:r>
              <a:rPr lang="en-US"/>
              <a:t>Your Local Environment </a:t>
            </a:r>
          </a:p>
          <a:p>
            <a:pPr lvl="1"/>
            <a:r>
              <a:rPr lang="en-US"/>
              <a:t>Python 3.9+</a:t>
            </a:r>
          </a:p>
          <a:p>
            <a:pPr lvl="1"/>
            <a:r>
              <a:rPr lang="en-US"/>
              <a:t>Node 14+</a:t>
            </a:r>
          </a:p>
          <a:p>
            <a:pPr lvl="1"/>
            <a:r>
              <a:rPr lang="en-US"/>
              <a:t>Azure Developer CLI</a:t>
            </a:r>
          </a:p>
          <a:p>
            <a:pPr lvl="1"/>
            <a:endParaRPr lang="en-US"/>
          </a:p>
        </p:txBody>
      </p:sp>
      <p:pic>
        <p:nvPicPr>
          <p:cNvPr id="10" name="Picture 9" descr="A screenshot of a computer&#10;&#10;Description automatically generated">
            <a:extLst>
              <a:ext uri="{FF2B5EF4-FFF2-40B4-BE49-F238E27FC236}">
                <a16:creationId xmlns:a16="http://schemas.microsoft.com/office/drawing/2014/main" id="{6156BE02-99F4-2D93-DCAD-67EFED1B045E}"/>
              </a:ext>
            </a:extLst>
          </p:cNvPr>
          <p:cNvPicPr>
            <a:picLocks noChangeAspect="1"/>
          </p:cNvPicPr>
          <p:nvPr/>
        </p:nvPicPr>
        <p:blipFill rotWithShape="1">
          <a:blip r:embed="rId2">
            <a:extLst>
              <a:ext uri="{28A0092B-C50C-407E-A947-70E740481C1C}">
                <a14:useLocalDpi xmlns:a14="http://schemas.microsoft.com/office/drawing/2010/main" val="0"/>
              </a:ext>
            </a:extLst>
          </a:blip>
          <a:srcRect l="1660" b="2583"/>
          <a:stretch/>
        </p:blipFill>
        <p:spPr>
          <a:xfrm>
            <a:off x="7825400" y="1702594"/>
            <a:ext cx="3687149" cy="3452812"/>
          </a:xfrm>
          <a:prstGeom prst="rect">
            <a:avLst/>
          </a:prstGeom>
          <a:ln>
            <a:solidFill>
              <a:srgbClr val="2454C3"/>
            </a:solidFill>
          </a:ln>
        </p:spPr>
      </p:pic>
      <p:sp>
        <p:nvSpPr>
          <p:cNvPr id="11" name="TextBox 10">
            <a:extLst>
              <a:ext uri="{FF2B5EF4-FFF2-40B4-BE49-F238E27FC236}">
                <a16:creationId xmlns:a16="http://schemas.microsoft.com/office/drawing/2014/main" id="{1FF020E2-BC70-7174-8C58-95E2C63FF34F}"/>
              </a:ext>
            </a:extLst>
          </p:cNvPr>
          <p:cNvSpPr txBox="1"/>
          <p:nvPr/>
        </p:nvSpPr>
        <p:spPr>
          <a:xfrm>
            <a:off x="666750" y="5942568"/>
            <a:ext cx="10845799" cy="369332"/>
          </a:xfrm>
          <a:prstGeom prst="rect">
            <a:avLst/>
          </a:prstGeom>
          <a:noFill/>
        </p:spPr>
        <p:txBody>
          <a:bodyPr wrap="square">
            <a:spAutoFit/>
          </a:bodyPr>
          <a:lstStyle/>
          <a:p>
            <a:r>
              <a:rPr lang="en-US">
                <a:hlinkClick r:id="rId3">
                  <a:extLst>
                    <a:ext uri="{A12FA001-AC4F-418D-AE19-62706E023703}">
                      <ahyp:hlinkClr xmlns:ahyp="http://schemas.microsoft.com/office/drawing/2018/hyperlinkcolor" val="tx"/>
                    </a:ext>
                  </a:extLst>
                </a:hlinkClick>
              </a:rPr>
              <a:t>https://github.com/Azure-Samples/azure-search-</a:t>
            </a:r>
            <a:r>
              <a:rPr lang="en-US" err="1">
                <a:hlinkClick r:id="rId3">
                  <a:extLst>
                    <a:ext uri="{A12FA001-AC4F-418D-AE19-62706E023703}">
                      <ahyp:hlinkClr xmlns:ahyp="http://schemas.microsoft.com/office/drawing/2018/hyperlinkcolor" val="tx"/>
                    </a:ext>
                  </a:extLst>
                </a:hlinkClick>
              </a:rPr>
              <a:t>openai</a:t>
            </a:r>
            <a:r>
              <a:rPr lang="en-US">
                <a:hlinkClick r:id="rId3">
                  <a:extLst>
                    <a:ext uri="{A12FA001-AC4F-418D-AE19-62706E023703}">
                      <ahyp:hlinkClr xmlns:ahyp="http://schemas.microsoft.com/office/drawing/2018/hyperlinkcolor" val="tx"/>
                    </a:ext>
                  </a:extLst>
                </a:hlinkClick>
              </a:rPr>
              <a:t>-demo/?tab=</a:t>
            </a:r>
            <a:r>
              <a:rPr lang="en-US" err="1">
                <a:hlinkClick r:id="rId3">
                  <a:extLst>
                    <a:ext uri="{A12FA001-AC4F-418D-AE19-62706E023703}">
                      <ahyp:hlinkClr xmlns:ahyp="http://schemas.microsoft.com/office/drawing/2018/hyperlinkcolor" val="tx"/>
                    </a:ext>
                  </a:extLst>
                </a:hlinkClick>
              </a:rPr>
              <a:t>readme-ov-file#project-setup</a:t>
            </a:r>
            <a:endParaRPr lang="en-US"/>
          </a:p>
        </p:txBody>
      </p:sp>
    </p:spTree>
    <p:extLst>
      <p:ext uri="{BB962C8B-B14F-4D97-AF65-F5344CB8AC3E}">
        <p14:creationId xmlns:p14="http://schemas.microsoft.com/office/powerpoint/2010/main" val="14050984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FA015-BEC5-A546-4465-A6CB2C1B07A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D0E4A0EA-F204-0859-2CB7-50C86127BBBD}"/>
              </a:ext>
            </a:extLst>
          </p:cNvPr>
          <p:cNvSpPr>
            <a:spLocks noGrp="1"/>
          </p:cNvSpPr>
          <p:nvPr>
            <p:ph type="title"/>
          </p:nvPr>
        </p:nvSpPr>
        <p:spPr/>
        <p:txBody>
          <a:bodyPr/>
          <a:lstStyle/>
          <a:p>
            <a:r>
              <a:rPr lang="en-US">
                <a:cs typeface="Segoe UI"/>
              </a:rPr>
              <a:t>Deployment prerequisites</a:t>
            </a:r>
            <a:endParaRPr lang="en-US"/>
          </a:p>
        </p:txBody>
      </p:sp>
      <p:sp>
        <p:nvSpPr>
          <p:cNvPr id="5" name="TextBox 4">
            <a:extLst>
              <a:ext uri="{FF2B5EF4-FFF2-40B4-BE49-F238E27FC236}">
                <a16:creationId xmlns:a16="http://schemas.microsoft.com/office/drawing/2014/main" id="{3F463B64-22FC-B338-733B-1482E5A20BCF}"/>
              </a:ext>
            </a:extLst>
          </p:cNvPr>
          <p:cNvSpPr txBox="1"/>
          <p:nvPr/>
        </p:nvSpPr>
        <p:spPr>
          <a:xfrm>
            <a:off x="588263" y="1663528"/>
            <a:ext cx="9644570" cy="258532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3000"/>
              <a:t>Azure account and subscription</a:t>
            </a:r>
          </a:p>
          <a:p>
            <a:pPr marL="800100" lvl="1" indent="-342900">
              <a:buFont typeface="Arial" panose="020B0604020202020204" pitchFamily="34" charset="0"/>
              <a:buChar char="•"/>
            </a:pPr>
            <a:r>
              <a:rPr lang="en-US" sz="3000"/>
              <a:t>A free account can be used, but will have limitations.</a:t>
            </a:r>
          </a:p>
          <a:p>
            <a:pPr marL="342900" indent="-342900">
              <a:buFont typeface="Arial" panose="020B0604020202020204" pitchFamily="34" charset="0"/>
              <a:buChar char="•"/>
            </a:pPr>
            <a:r>
              <a:rPr lang="en-US" sz="3000"/>
              <a:t>Access to Azure OpenAI or an </a:t>
            </a:r>
            <a:r>
              <a:rPr lang="en-US" sz="3000" err="1"/>
              <a:t>openai.com</a:t>
            </a:r>
            <a:r>
              <a:rPr lang="en-US" sz="3000"/>
              <a:t> account</a:t>
            </a:r>
          </a:p>
          <a:p>
            <a:pPr marL="342900" indent="-342900">
              <a:buFont typeface="Arial" panose="020B0604020202020204" pitchFamily="34" charset="0"/>
              <a:buChar char="•"/>
            </a:pPr>
            <a:r>
              <a:rPr lang="en-US" sz="3000"/>
              <a:t>Azure account permissions: </a:t>
            </a:r>
          </a:p>
          <a:p>
            <a:pPr marL="914400" lvl="1" indent="-457200">
              <a:buFont typeface="Arial" panose="020B0604020202020204" pitchFamily="34" charset="0"/>
              <a:buChar char="•"/>
            </a:pPr>
            <a:r>
              <a:rPr lang="en-US" sz="2400" b="0" i="0" err="1">
                <a:effectLst/>
                <a:latin typeface="ui-monospace"/>
              </a:rPr>
              <a:t>Microsoft.Authorization</a:t>
            </a:r>
            <a:r>
              <a:rPr lang="en-US" sz="2400" b="0" i="0">
                <a:effectLst/>
                <a:latin typeface="ui-monospace"/>
              </a:rPr>
              <a:t>/</a:t>
            </a:r>
            <a:r>
              <a:rPr lang="en-US" sz="2400" b="0" i="0" err="1">
                <a:effectLst/>
                <a:latin typeface="ui-monospace"/>
              </a:rPr>
              <a:t>roleAssignments</a:t>
            </a:r>
            <a:r>
              <a:rPr lang="en-US" sz="2400" b="0" i="0">
                <a:effectLst/>
                <a:latin typeface="ui-monospace"/>
              </a:rPr>
              <a:t>/write</a:t>
            </a:r>
          </a:p>
          <a:p>
            <a:pPr marL="914400" lvl="1" indent="-457200">
              <a:buFont typeface="Arial" panose="020B0604020202020204" pitchFamily="34" charset="0"/>
              <a:buChar char="•"/>
            </a:pPr>
            <a:r>
              <a:rPr lang="en-US" sz="2400" b="0" i="0" err="1">
                <a:effectLst/>
                <a:latin typeface="ui-monospace"/>
              </a:rPr>
              <a:t>Microsoft.Resources</a:t>
            </a:r>
            <a:r>
              <a:rPr lang="en-US" sz="2400" b="0" i="0">
                <a:effectLst/>
                <a:latin typeface="ui-monospace"/>
              </a:rPr>
              <a:t>/deployments/write on subscription level</a:t>
            </a:r>
            <a:endParaRPr lang="en-US" sz="2400"/>
          </a:p>
        </p:txBody>
      </p:sp>
      <p:sp>
        <p:nvSpPr>
          <p:cNvPr id="6" name="TextBox 5">
            <a:extLst>
              <a:ext uri="{FF2B5EF4-FFF2-40B4-BE49-F238E27FC236}">
                <a16:creationId xmlns:a16="http://schemas.microsoft.com/office/drawing/2014/main" id="{DE672585-DB02-35DB-7058-A9F932213C71}"/>
              </a:ext>
            </a:extLst>
          </p:cNvPr>
          <p:cNvSpPr txBox="1"/>
          <p:nvPr/>
        </p:nvSpPr>
        <p:spPr>
          <a:xfrm>
            <a:off x="744659" y="5488896"/>
            <a:ext cx="11249876" cy="307777"/>
          </a:xfrm>
          <a:prstGeom prst="rect">
            <a:avLst/>
          </a:prstGeom>
          <a:noFill/>
        </p:spPr>
        <p:txBody>
          <a:bodyPr wrap="square" lIns="0" tIns="0" rIns="0" bIns="0" rtlCol="0">
            <a:spAutoFit/>
          </a:bodyPr>
          <a:lstStyle/>
          <a:p>
            <a:pPr algn="l"/>
            <a:r>
              <a:rPr lang="en-US" sz="2000">
                <a:hlinkClick r:id="rId3">
                  <a:extLst>
                    <a:ext uri="{A12FA001-AC4F-418D-AE19-62706E023703}">
                      <ahyp:hlinkClr xmlns:ahyp="http://schemas.microsoft.com/office/drawing/2018/hyperlinkcolor" val="tx"/>
                    </a:ext>
                  </a:extLst>
                </a:hlinkClick>
              </a:rPr>
              <a:t>https://github.com/Azure-Samples/azure-search-</a:t>
            </a:r>
            <a:r>
              <a:rPr lang="en-US" sz="2000" err="1">
                <a:hlinkClick r:id="rId3">
                  <a:extLst>
                    <a:ext uri="{A12FA001-AC4F-418D-AE19-62706E023703}">
                      <ahyp:hlinkClr xmlns:ahyp="http://schemas.microsoft.com/office/drawing/2018/hyperlinkcolor" val="tx"/>
                    </a:ext>
                  </a:extLst>
                </a:hlinkClick>
              </a:rPr>
              <a:t>openai</a:t>
            </a:r>
            <a:r>
              <a:rPr lang="en-US" sz="2000">
                <a:hlinkClick r:id="rId3">
                  <a:extLst>
                    <a:ext uri="{A12FA001-AC4F-418D-AE19-62706E023703}">
                      <ahyp:hlinkClr xmlns:ahyp="http://schemas.microsoft.com/office/drawing/2018/hyperlinkcolor" val="tx"/>
                    </a:ext>
                  </a:extLst>
                </a:hlinkClick>
              </a:rPr>
              <a:t>-demo/#azure-account-requirements</a:t>
            </a:r>
            <a:endParaRPr lang="en-US" sz="2000"/>
          </a:p>
        </p:txBody>
      </p:sp>
    </p:spTree>
    <p:extLst>
      <p:ext uri="{BB962C8B-B14F-4D97-AF65-F5344CB8AC3E}">
        <p14:creationId xmlns:p14="http://schemas.microsoft.com/office/powerpoint/2010/main" val="2296303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AFF3-CF96-92F0-42A7-76F7E645BC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B71248-9AC5-1740-665F-E7680A353CCC}"/>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Deploying with the Azure Developer CLI</a:t>
            </a:r>
            <a:endParaRPr lang="en-US">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56DB490E-F867-07F7-FF16-7061D1C265D6}"/>
              </a:ext>
            </a:extLst>
          </p:cNvPr>
          <p:cNvSpPr/>
          <p:nvPr/>
        </p:nvSpPr>
        <p:spPr>
          <a:xfrm>
            <a:off x="588265" y="2064583"/>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37A123D-910B-0375-E59E-D82CAB5CCE11}"/>
              </a:ext>
            </a:extLst>
          </p:cNvPr>
          <p:cNvSpPr txBox="1"/>
          <p:nvPr/>
        </p:nvSpPr>
        <p:spPr>
          <a:xfrm>
            <a:off x="701410" y="2156948"/>
            <a:ext cx="10515600" cy="369332"/>
          </a:xfrm>
          <a:prstGeom prst="rect">
            <a:avLst/>
          </a:prstGeom>
          <a:noFill/>
        </p:spPr>
        <p:txBody>
          <a:bodyPr wrap="square">
            <a:spAutoFit/>
          </a:bodyPr>
          <a:lstStyle/>
          <a:p>
            <a:r>
              <a:rPr lang="en-US">
                <a:solidFill>
                  <a:schemeClr val="bg1"/>
                </a:solidFill>
                <a:latin typeface="Monaco" pitchFamily="2" charset="77"/>
              </a:rPr>
              <a:t>azd auth login --use-device-code</a:t>
            </a:r>
          </a:p>
        </p:txBody>
      </p:sp>
      <p:sp>
        <p:nvSpPr>
          <p:cNvPr id="10" name="Rectangle 9">
            <a:extLst>
              <a:ext uri="{FF2B5EF4-FFF2-40B4-BE49-F238E27FC236}">
                <a16:creationId xmlns:a16="http://schemas.microsoft.com/office/drawing/2014/main" id="{56EB5950-97ED-A4C3-3FA0-E96E69A1A4CC}"/>
              </a:ext>
            </a:extLst>
          </p:cNvPr>
          <p:cNvSpPr/>
          <p:nvPr/>
        </p:nvSpPr>
        <p:spPr>
          <a:xfrm>
            <a:off x="588265" y="3587639"/>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3481569-07B5-9A19-4C98-6DABCB25B7C1}"/>
              </a:ext>
            </a:extLst>
          </p:cNvPr>
          <p:cNvSpPr txBox="1"/>
          <p:nvPr/>
        </p:nvSpPr>
        <p:spPr>
          <a:xfrm>
            <a:off x="701410" y="3680004"/>
            <a:ext cx="10515600" cy="369332"/>
          </a:xfrm>
          <a:prstGeom prst="rect">
            <a:avLst/>
          </a:prstGeom>
          <a:noFill/>
        </p:spPr>
        <p:txBody>
          <a:bodyPr wrap="square">
            <a:spAutoFit/>
          </a:bodyPr>
          <a:lstStyle/>
          <a:p>
            <a:r>
              <a:rPr lang="en-US">
                <a:solidFill>
                  <a:schemeClr val="bg1"/>
                </a:solidFill>
                <a:latin typeface="Monaco" pitchFamily="2" charset="77"/>
              </a:rPr>
              <a:t>azd env new</a:t>
            </a:r>
          </a:p>
        </p:txBody>
      </p:sp>
      <p:sp>
        <p:nvSpPr>
          <p:cNvPr id="12" name="Rectangle 11">
            <a:extLst>
              <a:ext uri="{FF2B5EF4-FFF2-40B4-BE49-F238E27FC236}">
                <a16:creationId xmlns:a16="http://schemas.microsoft.com/office/drawing/2014/main" id="{E30BF2C7-2860-4051-EE01-8ACA32CC2B34}"/>
              </a:ext>
            </a:extLst>
          </p:cNvPr>
          <p:cNvSpPr/>
          <p:nvPr/>
        </p:nvSpPr>
        <p:spPr>
          <a:xfrm>
            <a:off x="588265" y="4973954"/>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1CA86F-E5BE-21B8-E2E9-E8B1BF21BB11}"/>
              </a:ext>
            </a:extLst>
          </p:cNvPr>
          <p:cNvSpPr txBox="1"/>
          <p:nvPr/>
        </p:nvSpPr>
        <p:spPr>
          <a:xfrm>
            <a:off x="701410" y="5066319"/>
            <a:ext cx="10515600" cy="369332"/>
          </a:xfrm>
          <a:prstGeom prst="rect">
            <a:avLst/>
          </a:prstGeom>
          <a:noFill/>
        </p:spPr>
        <p:txBody>
          <a:bodyPr wrap="square">
            <a:spAutoFit/>
          </a:bodyPr>
          <a:lstStyle/>
          <a:p>
            <a:r>
              <a:rPr lang="en-US">
                <a:solidFill>
                  <a:schemeClr val="bg1"/>
                </a:solidFill>
                <a:latin typeface="Monaco" pitchFamily="2" charset="77"/>
              </a:rPr>
              <a:t>azd up</a:t>
            </a:r>
          </a:p>
        </p:txBody>
      </p:sp>
      <p:sp>
        <p:nvSpPr>
          <p:cNvPr id="14" name="Content Placeholder 2">
            <a:extLst>
              <a:ext uri="{FF2B5EF4-FFF2-40B4-BE49-F238E27FC236}">
                <a16:creationId xmlns:a16="http://schemas.microsoft.com/office/drawing/2014/main" id="{DD6A4917-7B2F-0CC2-623E-3A914E086CC5}"/>
              </a:ext>
            </a:extLst>
          </p:cNvPr>
          <p:cNvSpPr>
            <a:spLocks noGrp="1"/>
          </p:cNvSpPr>
          <p:nvPr>
            <p:ph idx="1"/>
          </p:nvPr>
        </p:nvSpPr>
        <p:spPr>
          <a:xfrm>
            <a:off x="588264" y="1517129"/>
            <a:ext cx="4613163" cy="547454"/>
          </a:xfrm>
        </p:spPr>
        <p:txBody>
          <a:bodyPr/>
          <a:lstStyle/>
          <a:p>
            <a:pPr marL="0" indent="0">
              <a:buNone/>
            </a:pPr>
            <a:r>
              <a:rPr lang="en-US"/>
              <a:t>Login to your Azure account:</a:t>
            </a:r>
          </a:p>
        </p:txBody>
      </p:sp>
      <p:sp>
        <p:nvSpPr>
          <p:cNvPr id="15" name="Content Placeholder 2">
            <a:extLst>
              <a:ext uri="{FF2B5EF4-FFF2-40B4-BE49-F238E27FC236}">
                <a16:creationId xmlns:a16="http://schemas.microsoft.com/office/drawing/2014/main" id="{DF26475E-F362-A39C-1A77-91F8189F715A}"/>
              </a:ext>
            </a:extLst>
          </p:cNvPr>
          <p:cNvSpPr txBox="1">
            <a:spLocks/>
          </p:cNvSpPr>
          <p:nvPr/>
        </p:nvSpPr>
        <p:spPr>
          <a:xfrm>
            <a:off x="588264" y="3016321"/>
            <a:ext cx="9513154" cy="54745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Create a new azd environment: (to track deployment parameters)</a:t>
            </a:r>
          </a:p>
        </p:txBody>
      </p:sp>
      <p:sp>
        <p:nvSpPr>
          <p:cNvPr id="16" name="Content Placeholder 2">
            <a:extLst>
              <a:ext uri="{FF2B5EF4-FFF2-40B4-BE49-F238E27FC236}">
                <a16:creationId xmlns:a16="http://schemas.microsoft.com/office/drawing/2014/main" id="{54D0D350-7C87-F0B2-55B6-93948BA5EA02}"/>
              </a:ext>
            </a:extLst>
          </p:cNvPr>
          <p:cNvSpPr txBox="1">
            <a:spLocks/>
          </p:cNvSpPr>
          <p:nvPr/>
        </p:nvSpPr>
        <p:spPr>
          <a:xfrm>
            <a:off x="588263" y="4472683"/>
            <a:ext cx="6740138" cy="5474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Provision resources and deploy app: </a:t>
            </a:r>
          </a:p>
        </p:txBody>
      </p:sp>
      <p:sp>
        <p:nvSpPr>
          <p:cNvPr id="17" name="Content Placeholder 2">
            <a:extLst>
              <a:ext uri="{FF2B5EF4-FFF2-40B4-BE49-F238E27FC236}">
                <a16:creationId xmlns:a16="http://schemas.microsoft.com/office/drawing/2014/main" id="{B8BE9130-F77A-52DA-4C1B-8ECB31C2B4E3}"/>
              </a:ext>
            </a:extLst>
          </p:cNvPr>
          <p:cNvSpPr txBox="1">
            <a:spLocks/>
          </p:cNvSpPr>
          <p:nvPr/>
        </p:nvSpPr>
        <p:spPr>
          <a:xfrm>
            <a:off x="588263" y="5995739"/>
            <a:ext cx="10515600" cy="421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a:t>💸  Deploy with free tiers following guide @ </a:t>
            </a:r>
            <a:r>
              <a:rPr lang="en-US" sz="2400">
                <a:hlinkClick r:id="rId3">
                  <a:extLst>
                    <a:ext uri="{A12FA001-AC4F-418D-AE19-62706E023703}">
                      <ahyp:hlinkClr xmlns:ahyp="http://schemas.microsoft.com/office/drawing/2018/hyperlinkcolor" val="tx"/>
                    </a:ext>
                  </a:extLst>
                </a:hlinkClick>
              </a:rPr>
              <a:t>aka.ms/ragchat/free </a:t>
            </a:r>
            <a:endParaRPr lang="en-US" sz="2400"/>
          </a:p>
        </p:txBody>
      </p:sp>
    </p:spTree>
    <p:extLst>
      <p:ext uri="{BB962C8B-B14F-4D97-AF65-F5344CB8AC3E}">
        <p14:creationId xmlns:p14="http://schemas.microsoft.com/office/powerpoint/2010/main" val="2881662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876A1-4CA1-B59A-CE9F-190C6505E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AB9744-4816-484E-D674-985CE733AEA1}"/>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Adding your own data</a:t>
            </a:r>
          </a:p>
        </p:txBody>
      </p:sp>
      <p:sp>
        <p:nvSpPr>
          <p:cNvPr id="6" name="Content Placeholder 4">
            <a:extLst>
              <a:ext uri="{FF2B5EF4-FFF2-40B4-BE49-F238E27FC236}">
                <a16:creationId xmlns:a16="http://schemas.microsoft.com/office/drawing/2014/main" id="{754A14F5-4530-46A6-2C5D-44843DEF2B0A}"/>
              </a:ext>
            </a:extLst>
          </p:cNvPr>
          <p:cNvSpPr>
            <a:spLocks noGrp="1"/>
          </p:cNvSpPr>
          <p:nvPr>
            <p:ph idx="1"/>
          </p:nvPr>
        </p:nvSpPr>
        <p:spPr>
          <a:xfrm>
            <a:off x="1417822" y="1923414"/>
            <a:ext cx="7301972" cy="561266"/>
          </a:xfrm>
          <a:solidFill>
            <a:schemeClr val="tx1"/>
          </a:solidFill>
        </p:spPr>
        <p:txBody>
          <a:bodyPr>
            <a:normAutofit/>
          </a:bodyPr>
          <a:lstStyle/>
          <a:p>
            <a:pPr marL="0" indent="0">
              <a:buNone/>
            </a:pPr>
            <a:r>
              <a:rPr lang="en-US">
                <a:solidFill>
                  <a:schemeClr val="bg1"/>
                </a:solidFill>
                <a:latin typeface="Monaco" pitchFamily="2" charset="77"/>
              </a:rPr>
              <a:t>./scripts/</a:t>
            </a:r>
            <a:r>
              <a:rPr lang="en-US" err="1">
                <a:solidFill>
                  <a:schemeClr val="bg1"/>
                </a:solidFill>
                <a:latin typeface="Monaco" pitchFamily="2" charset="77"/>
              </a:rPr>
              <a:t>prepdocs.sh</a:t>
            </a:r>
            <a:r>
              <a:rPr lang="en-US">
                <a:solidFill>
                  <a:schemeClr val="bg1"/>
                </a:solidFill>
                <a:latin typeface="Monaco" pitchFamily="2" charset="77"/>
              </a:rPr>
              <a:t> --</a:t>
            </a:r>
            <a:r>
              <a:rPr lang="en-US" err="1">
                <a:solidFill>
                  <a:schemeClr val="bg1"/>
                </a:solidFill>
                <a:latin typeface="Monaco" pitchFamily="2" charset="77"/>
              </a:rPr>
              <a:t>removeall</a:t>
            </a:r>
            <a:r>
              <a:rPr lang="en-US">
                <a:solidFill>
                  <a:schemeClr val="bg1"/>
                </a:solidFill>
                <a:latin typeface="Monaco" pitchFamily="2" charset="77"/>
              </a:rPr>
              <a:t> </a:t>
            </a:r>
          </a:p>
        </p:txBody>
      </p:sp>
      <p:sp>
        <p:nvSpPr>
          <p:cNvPr id="10" name="TextBox 9">
            <a:extLst>
              <a:ext uri="{FF2B5EF4-FFF2-40B4-BE49-F238E27FC236}">
                <a16:creationId xmlns:a16="http://schemas.microsoft.com/office/drawing/2014/main" id="{0B81459F-FAB3-BD79-3440-952B6585BC00}"/>
              </a:ext>
            </a:extLst>
          </p:cNvPr>
          <p:cNvSpPr txBox="1"/>
          <p:nvPr/>
        </p:nvSpPr>
        <p:spPr>
          <a:xfrm>
            <a:off x="588263" y="6052426"/>
            <a:ext cx="10937430" cy="461665"/>
          </a:xfrm>
          <a:prstGeom prst="rect">
            <a:avLst/>
          </a:prstGeom>
          <a:noFill/>
        </p:spPr>
        <p:txBody>
          <a:bodyPr wrap="square">
            <a:spAutoFit/>
          </a:bodyPr>
          <a:lstStyle/>
          <a:p>
            <a:r>
              <a:rPr lang="en-US" sz="2400">
                <a:hlinkClick r:id="rId3">
                  <a:extLst>
                    <a:ext uri="{A12FA001-AC4F-418D-AE19-62706E023703}">
                      <ahyp:hlinkClr xmlns:ahyp="http://schemas.microsoft.com/office/drawing/2018/hyperlinkcolor" val="tx"/>
                    </a:ext>
                  </a:extLst>
                </a:hlinkClick>
              </a:rPr>
              <a:t>🔗 Data ingestion guide: Removing documents</a:t>
            </a:r>
            <a:r>
              <a:rPr lang="en-US" sz="2400"/>
              <a:t>    </a:t>
            </a:r>
            <a:r>
              <a:rPr lang="en-US" sz="2400">
                <a:hlinkClick r:id="rId4">
                  <a:extLst>
                    <a:ext uri="{A12FA001-AC4F-418D-AE19-62706E023703}">
                      <ahyp:hlinkClr xmlns:ahyp="http://schemas.microsoft.com/office/drawing/2018/hyperlinkcolor" val="tx"/>
                    </a:ext>
                  </a:extLst>
                </a:hlinkClick>
              </a:rPr>
              <a:t>aka.ms/ragchat/remove-data</a:t>
            </a:r>
            <a:endParaRPr lang="en-US" sz="2400"/>
          </a:p>
        </p:txBody>
      </p:sp>
      <p:sp>
        <p:nvSpPr>
          <p:cNvPr id="3" name="Subtitle 2">
            <a:extLst>
              <a:ext uri="{FF2B5EF4-FFF2-40B4-BE49-F238E27FC236}">
                <a16:creationId xmlns:a16="http://schemas.microsoft.com/office/drawing/2014/main" id="{DBA3C9CA-4738-1577-97C3-555BB4C1CDA4}"/>
              </a:ext>
            </a:extLst>
          </p:cNvPr>
          <p:cNvSpPr txBox="1">
            <a:spLocks/>
          </p:cNvSpPr>
          <p:nvPr/>
        </p:nvSpPr>
        <p:spPr>
          <a:xfrm>
            <a:off x="657657" y="1369416"/>
            <a:ext cx="8467490" cy="4487230"/>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742950">
              <a:spcBef>
                <a:spcPts val="0"/>
              </a:spcBef>
              <a:buFont typeface="+mj-lt"/>
              <a:buAutoNum type="arabicPeriod"/>
            </a:pPr>
            <a:r>
              <a:rPr lang="en-US" sz="3000">
                <a:latin typeface="Aptos" panose="020B0004020202020204" pitchFamily="34" charset="0"/>
              </a:rPr>
              <a:t>Remove existing sample data:</a:t>
            </a:r>
          </a:p>
          <a:p>
            <a:pPr marL="742950" indent="-742950">
              <a:lnSpc>
                <a:spcPct val="400000"/>
              </a:lnSpc>
              <a:spcBef>
                <a:spcPts val="0"/>
              </a:spcBef>
              <a:buFont typeface="+mj-lt"/>
              <a:buAutoNum type="arabicPeriod"/>
            </a:pPr>
            <a:r>
              <a:rPr lang="en-US" sz="3000"/>
              <a:t>Add new documents to /data folder</a:t>
            </a:r>
          </a:p>
          <a:p>
            <a:pPr marL="742950" indent="-742950">
              <a:spcBef>
                <a:spcPts val="0"/>
              </a:spcBef>
              <a:buFont typeface="+mj-lt"/>
              <a:buAutoNum type="arabicPeriod"/>
            </a:pPr>
            <a:r>
              <a:rPr lang="en-US" sz="3000"/>
              <a:t>Add new data</a:t>
            </a:r>
          </a:p>
        </p:txBody>
      </p:sp>
      <p:sp>
        <p:nvSpPr>
          <p:cNvPr id="4" name="Content Placeholder 4">
            <a:extLst>
              <a:ext uri="{FF2B5EF4-FFF2-40B4-BE49-F238E27FC236}">
                <a16:creationId xmlns:a16="http://schemas.microsoft.com/office/drawing/2014/main" id="{7C08AF9B-1B46-AA3E-1B7B-8E6119841C38}"/>
              </a:ext>
            </a:extLst>
          </p:cNvPr>
          <p:cNvSpPr txBox="1">
            <a:spLocks/>
          </p:cNvSpPr>
          <p:nvPr/>
        </p:nvSpPr>
        <p:spPr>
          <a:xfrm>
            <a:off x="1417822" y="4361370"/>
            <a:ext cx="7301972" cy="561266"/>
          </a:xfrm>
          <a:prstGeom prst="rect">
            <a:avLst/>
          </a:prstGeom>
          <a:solidFill>
            <a:schemeClr val="tx1"/>
          </a:solidFill>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solidFill>
                  <a:schemeClr val="bg1"/>
                </a:solidFill>
                <a:latin typeface="Monaco" pitchFamily="2" charset="77"/>
              </a:rPr>
              <a:t>./scripts/</a:t>
            </a:r>
            <a:r>
              <a:rPr lang="en-US" err="1">
                <a:solidFill>
                  <a:schemeClr val="bg1"/>
                </a:solidFill>
                <a:latin typeface="Monaco" pitchFamily="2" charset="77"/>
              </a:rPr>
              <a:t>prepdocs.sh</a:t>
            </a:r>
            <a:endParaRPr lang="en-US">
              <a:solidFill>
                <a:schemeClr val="bg1"/>
              </a:solidFill>
              <a:latin typeface="Monaco" pitchFamily="2" charset="77"/>
            </a:endParaRPr>
          </a:p>
        </p:txBody>
      </p:sp>
    </p:spTree>
    <p:extLst>
      <p:ext uri="{BB962C8B-B14F-4D97-AF65-F5344CB8AC3E}">
        <p14:creationId xmlns:p14="http://schemas.microsoft.com/office/powerpoint/2010/main" val="404499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4A164-C9B5-6382-78C7-D5C18BE81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AD028-34BC-C7D0-1057-29424D337E04}"/>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Starting the local server</a:t>
            </a:r>
          </a:p>
        </p:txBody>
      </p:sp>
      <p:sp>
        <p:nvSpPr>
          <p:cNvPr id="5" name="Content Placeholder 4">
            <a:extLst>
              <a:ext uri="{FF2B5EF4-FFF2-40B4-BE49-F238E27FC236}">
                <a16:creationId xmlns:a16="http://schemas.microsoft.com/office/drawing/2014/main" id="{82BA0CD3-9AEF-B716-F7B5-759D7D2EC080}"/>
              </a:ext>
            </a:extLst>
          </p:cNvPr>
          <p:cNvSpPr>
            <a:spLocks noGrp="1"/>
          </p:cNvSpPr>
          <p:nvPr>
            <p:ph idx="1"/>
          </p:nvPr>
        </p:nvSpPr>
        <p:spPr>
          <a:xfrm>
            <a:off x="740118" y="1618236"/>
            <a:ext cx="3605637" cy="947952"/>
          </a:xfrm>
          <a:solidFill>
            <a:schemeClr val="tx1"/>
          </a:solidFill>
        </p:spPr>
        <p:txBody>
          <a:bodyPr/>
          <a:lstStyle/>
          <a:p>
            <a:pPr marL="0" indent="0">
              <a:buNone/>
            </a:pPr>
            <a:r>
              <a:rPr lang="en-US">
                <a:solidFill>
                  <a:schemeClr val="bg1"/>
                </a:solidFill>
                <a:latin typeface="Monaco" pitchFamily="2" charset="77"/>
              </a:rPr>
              <a:t> cd app</a:t>
            </a:r>
          </a:p>
          <a:p>
            <a:pPr marL="0" indent="0">
              <a:buNone/>
            </a:pPr>
            <a:r>
              <a:rPr lang="en-US">
                <a:solidFill>
                  <a:schemeClr val="bg1"/>
                </a:solidFill>
                <a:latin typeface="Monaco" pitchFamily="2" charset="77"/>
              </a:rPr>
              <a:t> ./</a:t>
            </a:r>
            <a:r>
              <a:rPr lang="en-US" err="1">
                <a:solidFill>
                  <a:schemeClr val="bg1"/>
                </a:solidFill>
                <a:latin typeface="Monaco" pitchFamily="2" charset="77"/>
              </a:rPr>
              <a:t>start.sh</a:t>
            </a:r>
            <a:endParaRPr lang="en-US">
              <a:solidFill>
                <a:schemeClr val="bg1"/>
              </a:solidFill>
              <a:latin typeface="Monaco" pitchFamily="2" charset="77"/>
            </a:endParaRPr>
          </a:p>
        </p:txBody>
      </p:sp>
      <p:sp>
        <p:nvSpPr>
          <p:cNvPr id="3" name="Subtitle 2">
            <a:extLst>
              <a:ext uri="{FF2B5EF4-FFF2-40B4-BE49-F238E27FC236}">
                <a16:creationId xmlns:a16="http://schemas.microsoft.com/office/drawing/2014/main" id="{DE164F54-4E7F-A8E1-BCC2-7533F58B92F3}"/>
              </a:ext>
            </a:extLst>
          </p:cNvPr>
          <p:cNvSpPr txBox="1">
            <a:spLocks/>
          </p:cNvSpPr>
          <p:nvPr/>
        </p:nvSpPr>
        <p:spPr>
          <a:xfrm>
            <a:off x="4703975" y="1548793"/>
            <a:ext cx="6902808" cy="259900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en-US" sz="3000"/>
              <a:t>Packages the React frontend typescript files using </a:t>
            </a:r>
            <a:r>
              <a:rPr lang="en-US" sz="3000" err="1"/>
              <a:t>vite</a:t>
            </a:r>
            <a:endParaRPr lang="en-US" sz="3000"/>
          </a:p>
          <a:p>
            <a:pPr marL="742950" indent="-742950">
              <a:buFont typeface="+mj-lt"/>
              <a:buAutoNum type="arabicPeriod"/>
            </a:pPr>
            <a:r>
              <a:rPr lang="en-US" sz="3000"/>
              <a:t>Copies the JS into app/backend folder</a:t>
            </a:r>
          </a:p>
          <a:p>
            <a:pPr marL="742950" indent="-742950">
              <a:buFont typeface="+mj-lt"/>
              <a:buAutoNum type="arabicPeriod"/>
            </a:pPr>
            <a:r>
              <a:rPr lang="en-US" sz="3000"/>
              <a:t>Starts the Python app in reload mode (which only watches Python files!)</a:t>
            </a:r>
          </a:p>
          <a:p>
            <a:pPr marL="742950" indent="-742950">
              <a:buFont typeface="+mj-lt"/>
              <a:buAutoNum type="arabicPeriod"/>
            </a:pPr>
            <a:endParaRPr lang="en-US" sz="3000"/>
          </a:p>
        </p:txBody>
      </p:sp>
      <p:sp>
        <p:nvSpPr>
          <p:cNvPr id="6" name="Content Placeholder 4">
            <a:extLst>
              <a:ext uri="{FF2B5EF4-FFF2-40B4-BE49-F238E27FC236}">
                <a16:creationId xmlns:a16="http://schemas.microsoft.com/office/drawing/2014/main" id="{2332922F-A114-6511-DD77-9FF088389287}"/>
              </a:ext>
            </a:extLst>
          </p:cNvPr>
          <p:cNvSpPr txBox="1">
            <a:spLocks/>
          </p:cNvSpPr>
          <p:nvPr/>
        </p:nvSpPr>
        <p:spPr>
          <a:xfrm>
            <a:off x="740119" y="4648643"/>
            <a:ext cx="3605638" cy="947952"/>
          </a:xfrm>
          <a:prstGeom prst="rect">
            <a:avLst/>
          </a:prstGeom>
          <a:solidFill>
            <a:schemeClr val="tx1"/>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solidFill>
                  <a:schemeClr val="bg1"/>
                </a:solidFill>
                <a:latin typeface="Monaco" pitchFamily="2" charset="77"/>
              </a:rPr>
              <a:t> cd app/frontend   </a:t>
            </a:r>
          </a:p>
          <a:p>
            <a:pPr marL="0" indent="0">
              <a:buFont typeface="Wingdings" panose="05000000000000000000" pitchFamily="2" charset="2"/>
              <a:buNone/>
            </a:pPr>
            <a:r>
              <a:rPr lang="en-US">
                <a:solidFill>
                  <a:schemeClr val="bg1"/>
                </a:solidFill>
                <a:latin typeface="Monaco" pitchFamily="2" charset="77"/>
              </a:rPr>
              <a:t> npm run dev</a:t>
            </a:r>
          </a:p>
        </p:txBody>
      </p:sp>
      <p:sp>
        <p:nvSpPr>
          <p:cNvPr id="7" name="Subtitle 2">
            <a:extLst>
              <a:ext uri="{FF2B5EF4-FFF2-40B4-BE49-F238E27FC236}">
                <a16:creationId xmlns:a16="http://schemas.microsoft.com/office/drawing/2014/main" id="{1365FD35-1CBA-8432-0103-C848B180D887}"/>
              </a:ext>
            </a:extLst>
          </p:cNvPr>
          <p:cNvSpPr txBox="1">
            <a:spLocks/>
          </p:cNvSpPr>
          <p:nvPr/>
        </p:nvSpPr>
        <p:spPr>
          <a:xfrm>
            <a:off x="4703975" y="4648643"/>
            <a:ext cx="6902808" cy="818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a:t>Runs the frontend with hot reloading</a:t>
            </a:r>
          </a:p>
        </p:txBody>
      </p:sp>
      <p:sp>
        <p:nvSpPr>
          <p:cNvPr id="9" name="TextBox 8">
            <a:extLst>
              <a:ext uri="{FF2B5EF4-FFF2-40B4-BE49-F238E27FC236}">
                <a16:creationId xmlns:a16="http://schemas.microsoft.com/office/drawing/2014/main" id="{A53EFB42-A030-C7CC-E255-3F3A3AAF6A9D}"/>
              </a:ext>
            </a:extLst>
          </p:cNvPr>
          <p:cNvSpPr txBox="1"/>
          <p:nvPr/>
        </p:nvSpPr>
        <p:spPr>
          <a:xfrm>
            <a:off x="1389331" y="3002934"/>
            <a:ext cx="2307210" cy="461665"/>
          </a:xfrm>
          <a:prstGeom prst="rect">
            <a:avLst/>
          </a:prstGeom>
          <a:solidFill>
            <a:schemeClr val="accent1">
              <a:lumMod val="75000"/>
            </a:schemeClr>
          </a:solidFill>
          <a:ln>
            <a:solidFill>
              <a:srgbClr val="8661C5"/>
            </a:solidFill>
          </a:ln>
        </p:spPr>
        <p:txBody>
          <a:bodyPr wrap="square">
            <a:spAutoFit/>
          </a:bodyPr>
          <a:lstStyle/>
          <a:p>
            <a:pPr marL="0" indent="0">
              <a:buNone/>
            </a:pPr>
            <a:r>
              <a:rPr lang="en-US" sz="2400"/>
              <a:t>localhost:50505</a:t>
            </a:r>
          </a:p>
        </p:txBody>
      </p:sp>
      <p:sp>
        <p:nvSpPr>
          <p:cNvPr id="10" name="TextBox 9">
            <a:extLst>
              <a:ext uri="{FF2B5EF4-FFF2-40B4-BE49-F238E27FC236}">
                <a16:creationId xmlns:a16="http://schemas.microsoft.com/office/drawing/2014/main" id="{5E1F970A-EF8C-8430-247B-5DFC1700AE3A}"/>
              </a:ext>
            </a:extLst>
          </p:cNvPr>
          <p:cNvSpPr txBox="1"/>
          <p:nvPr/>
        </p:nvSpPr>
        <p:spPr>
          <a:xfrm>
            <a:off x="1389330" y="5972800"/>
            <a:ext cx="2307210" cy="461665"/>
          </a:xfrm>
          <a:prstGeom prst="rect">
            <a:avLst/>
          </a:prstGeom>
          <a:solidFill>
            <a:schemeClr val="accent1">
              <a:lumMod val="75000"/>
            </a:schemeClr>
          </a:solidFill>
          <a:ln>
            <a:solidFill>
              <a:srgbClr val="8661C5"/>
            </a:solidFill>
          </a:ln>
        </p:spPr>
        <p:txBody>
          <a:bodyPr wrap="square">
            <a:spAutoFit/>
          </a:bodyPr>
          <a:lstStyle/>
          <a:p>
            <a:pPr marL="0" indent="0">
              <a:buNone/>
            </a:pPr>
            <a:r>
              <a:rPr lang="en-US" sz="2400"/>
              <a:t>localhost:5173</a:t>
            </a:r>
          </a:p>
        </p:txBody>
      </p:sp>
      <p:cxnSp>
        <p:nvCxnSpPr>
          <p:cNvPr id="12" name="Straight Arrow Connector 11">
            <a:extLst>
              <a:ext uri="{FF2B5EF4-FFF2-40B4-BE49-F238E27FC236}">
                <a16:creationId xmlns:a16="http://schemas.microsoft.com/office/drawing/2014/main" id="{46D67614-BA99-C423-4584-3731F8F9BFE3}"/>
              </a:ext>
            </a:extLst>
          </p:cNvPr>
          <p:cNvCxnSpPr>
            <a:stCxn id="5" idx="2"/>
            <a:endCxn id="9" idx="0"/>
          </p:cNvCxnSpPr>
          <p:nvPr/>
        </p:nvCxnSpPr>
        <p:spPr>
          <a:xfrm flipH="1">
            <a:off x="2542936" y="2566188"/>
            <a:ext cx="1" cy="4367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E0B3C5-1B50-4FBD-8793-188F4BBA38DE}"/>
              </a:ext>
            </a:extLst>
          </p:cNvPr>
          <p:cNvCxnSpPr/>
          <p:nvPr/>
        </p:nvCxnSpPr>
        <p:spPr>
          <a:xfrm flipH="1">
            <a:off x="2542935" y="5578085"/>
            <a:ext cx="1" cy="4367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49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D1105-7029-D377-4E6B-6F9AF8498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6B6AA-9757-A00F-0DD4-030B190EC80E}"/>
              </a:ext>
            </a:extLst>
          </p:cNvPr>
          <p:cNvSpPr>
            <a:spLocks noGrp="1"/>
          </p:cNvSpPr>
          <p:nvPr>
            <p:ph type="title"/>
          </p:nvPr>
        </p:nvSpPr>
        <p:spPr/>
        <p:txBody>
          <a:bodyPr/>
          <a:lstStyle/>
          <a:p>
            <a:r>
              <a:rPr lang="en-US"/>
              <a:t>RAG: Retrieval Augmented Generation</a:t>
            </a:r>
          </a:p>
        </p:txBody>
      </p:sp>
    </p:spTree>
    <p:extLst>
      <p:ext uri="{BB962C8B-B14F-4D97-AF65-F5344CB8AC3E}">
        <p14:creationId xmlns:p14="http://schemas.microsoft.com/office/powerpoint/2010/main" val="116045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C2873-DBFC-B026-A6C3-96077C7A2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537A3-495D-52E8-19B7-153F583AA22B}"/>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Customizing the frontend</a:t>
            </a:r>
          </a:p>
        </p:txBody>
      </p:sp>
      <p:graphicFrame>
        <p:nvGraphicFramePr>
          <p:cNvPr id="6" name="Content Placeholder 5">
            <a:extLst>
              <a:ext uri="{FF2B5EF4-FFF2-40B4-BE49-F238E27FC236}">
                <a16:creationId xmlns:a16="http://schemas.microsoft.com/office/drawing/2014/main" id="{1C006270-350B-2EF9-07DB-A952F603A236}"/>
              </a:ext>
            </a:extLst>
          </p:cNvPr>
          <p:cNvGraphicFramePr>
            <a:graphicFrameLocks noGrp="1"/>
          </p:cNvGraphicFramePr>
          <p:nvPr>
            <p:ph idx="1"/>
            <p:extLst>
              <p:ext uri="{D42A27DB-BD31-4B8C-83A1-F6EECF244321}">
                <p14:modId xmlns:p14="http://schemas.microsoft.com/office/powerpoint/2010/main" val="515248381"/>
              </p:ext>
            </p:extLst>
          </p:nvPr>
        </p:nvGraphicFramePr>
        <p:xfrm>
          <a:off x="588263" y="1533394"/>
          <a:ext cx="10787744" cy="4319994"/>
        </p:xfrm>
        <a:graphic>
          <a:graphicData uri="http://schemas.openxmlformats.org/drawingml/2006/table">
            <a:tbl>
              <a:tblPr firstRow="1" bandRow="1">
                <a:tableStyleId>{5C22544A-7EE6-4342-B048-85BDC9FD1C3A}</a:tableStyleId>
              </a:tblPr>
              <a:tblGrid>
                <a:gridCol w="5393872">
                  <a:extLst>
                    <a:ext uri="{9D8B030D-6E8A-4147-A177-3AD203B41FA5}">
                      <a16:colId xmlns:a16="http://schemas.microsoft.com/office/drawing/2014/main" val="1398292548"/>
                    </a:ext>
                  </a:extLst>
                </a:gridCol>
                <a:gridCol w="5393872">
                  <a:extLst>
                    <a:ext uri="{9D8B030D-6E8A-4147-A177-3AD203B41FA5}">
                      <a16:colId xmlns:a16="http://schemas.microsoft.com/office/drawing/2014/main" val="4164692562"/>
                    </a:ext>
                  </a:extLst>
                </a:gridCol>
              </a:tblGrid>
              <a:tr h="719999">
                <a:tc>
                  <a:txBody>
                    <a:bodyPr/>
                    <a:lstStyle/>
                    <a:p>
                      <a:r>
                        <a:rPr lang="en-US"/>
                        <a:t>Change this file:</a:t>
                      </a:r>
                    </a:p>
                  </a:txBody>
                  <a:tcPr>
                    <a:solidFill>
                      <a:srgbClr val="2454C3"/>
                    </a:solidFill>
                  </a:tcPr>
                </a:tc>
                <a:tc>
                  <a:txBody>
                    <a:bodyPr/>
                    <a:lstStyle/>
                    <a:p>
                      <a:r>
                        <a:rPr lang="en-US"/>
                        <a:t>To customize:</a:t>
                      </a:r>
                    </a:p>
                  </a:txBody>
                  <a:tcPr>
                    <a:solidFill>
                      <a:srgbClr val="2454C3"/>
                    </a:solidFill>
                  </a:tcPr>
                </a:tc>
                <a:extLst>
                  <a:ext uri="{0D108BD9-81ED-4DB2-BD59-A6C34878D82A}">
                    <a16:rowId xmlns:a16="http://schemas.microsoft.com/office/drawing/2014/main" val="2588758247"/>
                  </a:ext>
                </a:extLst>
              </a:tr>
              <a:tr h="719999">
                <a:tc>
                  <a:txBody>
                    <a:bodyPr/>
                    <a:lstStyle/>
                    <a:p>
                      <a:r>
                        <a:rPr lang="en-US"/>
                        <a:t>app/frontend/</a:t>
                      </a:r>
                      <a:r>
                        <a:rPr lang="en-US" err="1"/>
                        <a:t>index.html</a:t>
                      </a:r>
                      <a:endParaRPr lang="en-US"/>
                    </a:p>
                  </a:txBody>
                  <a:tcPr/>
                </a:tc>
                <a:tc>
                  <a:txBody>
                    <a:bodyPr/>
                    <a:lstStyle/>
                    <a:p>
                      <a:r>
                        <a:rPr lang="en-US"/>
                        <a:t>title, metadata, script tag</a:t>
                      </a:r>
                    </a:p>
                  </a:txBody>
                  <a:tcPr/>
                </a:tc>
                <a:extLst>
                  <a:ext uri="{0D108BD9-81ED-4DB2-BD59-A6C34878D82A}">
                    <a16:rowId xmlns:a16="http://schemas.microsoft.com/office/drawing/2014/main" val="285957230"/>
                  </a:ext>
                </a:extLst>
              </a:tr>
              <a:tr h="719999">
                <a:tc>
                  <a:txBody>
                    <a:bodyPr/>
                    <a:lstStyle/>
                    <a:p>
                      <a:r>
                        <a:rPr lang="en-US"/>
                        <a:t>app/frontend/public/</a:t>
                      </a:r>
                      <a:r>
                        <a:rPr lang="en-US" err="1"/>
                        <a:t>favicon.ico</a:t>
                      </a:r>
                      <a:endParaRPr lang="en-US"/>
                    </a:p>
                  </a:txBody>
                  <a:tcPr/>
                </a:tc>
                <a:tc>
                  <a:txBody>
                    <a:bodyPr/>
                    <a:lstStyle/>
                    <a:p>
                      <a:r>
                        <a:rPr lang="en-US"/>
                        <a:t>browser tab icon</a:t>
                      </a:r>
                    </a:p>
                  </a:txBody>
                  <a:tcPr/>
                </a:tc>
                <a:extLst>
                  <a:ext uri="{0D108BD9-81ED-4DB2-BD59-A6C34878D82A}">
                    <a16:rowId xmlns:a16="http://schemas.microsoft.com/office/drawing/2014/main" val="3261710463"/>
                  </a:ext>
                </a:extLst>
              </a:tr>
              <a:tr h="719999">
                <a:tc>
                  <a:txBody>
                    <a:bodyPr/>
                    <a:lstStyle/>
                    <a:p>
                      <a:r>
                        <a:rPr lang="en-US"/>
                        <a:t>app/frontend/</a:t>
                      </a:r>
                      <a:r>
                        <a:rPr lang="en-US" err="1"/>
                        <a:t>src</a:t>
                      </a:r>
                      <a:r>
                        <a:rPr lang="en-US"/>
                        <a:t>/pages/layout/</a:t>
                      </a:r>
                      <a:r>
                        <a:rPr lang="en-US" err="1"/>
                        <a:t>Layout.tsx</a:t>
                      </a:r>
                      <a:endParaRPr lang="en-US"/>
                    </a:p>
                  </a:txBody>
                  <a:tcPr/>
                </a:tc>
                <a:tc>
                  <a:txBody>
                    <a:bodyPr/>
                    <a:lstStyle/>
                    <a:p>
                      <a:r>
                        <a:rPr lang="en-US"/>
                        <a:t>Navigation bar, colors</a:t>
                      </a:r>
                    </a:p>
                  </a:txBody>
                  <a:tcPr/>
                </a:tc>
                <a:extLst>
                  <a:ext uri="{0D108BD9-81ED-4DB2-BD59-A6C34878D82A}">
                    <a16:rowId xmlns:a16="http://schemas.microsoft.com/office/drawing/2014/main" val="3068514638"/>
                  </a:ext>
                </a:extLst>
              </a:tr>
              <a:tr h="719999">
                <a:tc>
                  <a:txBody>
                    <a:bodyPr/>
                    <a:lstStyle/>
                    <a:p>
                      <a:r>
                        <a:rPr lang="en-US"/>
                        <a:t>app/frontend/</a:t>
                      </a:r>
                      <a:r>
                        <a:rPr lang="en-US" err="1"/>
                        <a:t>src</a:t>
                      </a:r>
                      <a:r>
                        <a:rPr lang="en-US"/>
                        <a:t>/pages/chat/</a:t>
                      </a:r>
                      <a:r>
                        <a:rPr lang="en-US" err="1"/>
                        <a:t>Chat.tsx</a:t>
                      </a:r>
                      <a:endParaRPr lang="en-US"/>
                    </a:p>
                  </a:txBody>
                  <a:tcPr/>
                </a:tc>
                <a:tc>
                  <a:txBody>
                    <a:bodyPr/>
                    <a:lstStyle/>
                    <a:p>
                      <a:r>
                        <a:rPr lang="en-US"/>
                        <a:t>“Chat” tab and default settings</a:t>
                      </a:r>
                    </a:p>
                  </a:txBody>
                  <a:tcPr/>
                </a:tc>
                <a:extLst>
                  <a:ext uri="{0D108BD9-81ED-4DB2-BD59-A6C34878D82A}">
                    <a16:rowId xmlns:a16="http://schemas.microsoft.com/office/drawing/2014/main" val="689091655"/>
                  </a:ext>
                </a:extLst>
              </a:tr>
              <a:tr h="719999">
                <a:tc>
                  <a:txBody>
                    <a:bodyPr/>
                    <a:lstStyle/>
                    <a:p>
                      <a:r>
                        <a:rPr lang="en-US"/>
                        <a:t>app/frontend/</a:t>
                      </a:r>
                      <a:r>
                        <a:rPr lang="en-US" err="1"/>
                        <a:t>src</a:t>
                      </a:r>
                      <a:r>
                        <a:rPr lang="en-US"/>
                        <a:t>/pages/ask/</a:t>
                      </a:r>
                      <a:r>
                        <a:rPr lang="en-US" err="1"/>
                        <a:t>Ask.tsx</a:t>
                      </a:r>
                      <a:endParaRPr lang="en-US"/>
                    </a:p>
                  </a:txBody>
                  <a:tcPr/>
                </a:tc>
                <a:tc>
                  <a:txBody>
                    <a:bodyPr/>
                    <a:lstStyle/>
                    <a:p>
                      <a:r>
                        <a:rPr lang="en-US"/>
                        <a:t>“Ask” tab and default settings</a:t>
                      </a:r>
                    </a:p>
                  </a:txBody>
                  <a:tcPr/>
                </a:tc>
                <a:extLst>
                  <a:ext uri="{0D108BD9-81ED-4DB2-BD59-A6C34878D82A}">
                    <a16:rowId xmlns:a16="http://schemas.microsoft.com/office/drawing/2014/main" val="2854043938"/>
                  </a:ext>
                </a:extLst>
              </a:tr>
            </a:tbl>
          </a:graphicData>
        </a:graphic>
      </p:graphicFrame>
    </p:spTree>
    <p:extLst>
      <p:ext uri="{BB962C8B-B14F-4D97-AF65-F5344CB8AC3E}">
        <p14:creationId xmlns:p14="http://schemas.microsoft.com/office/powerpoint/2010/main" val="2047818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C60B9-E87A-5DD3-2C3F-301E20AAA1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938F0-C53E-615D-2384-7DB3556ED6E1}"/>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Customizing the backend</a:t>
            </a:r>
          </a:p>
        </p:txBody>
      </p:sp>
      <p:graphicFrame>
        <p:nvGraphicFramePr>
          <p:cNvPr id="5" name="Content Placeholder 5">
            <a:extLst>
              <a:ext uri="{FF2B5EF4-FFF2-40B4-BE49-F238E27FC236}">
                <a16:creationId xmlns:a16="http://schemas.microsoft.com/office/drawing/2014/main" id="{0ACDEE5A-C7EF-433A-C978-6BCDE1A92172}"/>
              </a:ext>
            </a:extLst>
          </p:cNvPr>
          <p:cNvGraphicFramePr>
            <a:graphicFrameLocks noGrp="1"/>
          </p:cNvGraphicFramePr>
          <p:nvPr>
            <p:ph idx="1"/>
            <p:extLst>
              <p:ext uri="{D42A27DB-BD31-4B8C-83A1-F6EECF244321}">
                <p14:modId xmlns:p14="http://schemas.microsoft.com/office/powerpoint/2010/main" val="1091075204"/>
              </p:ext>
            </p:extLst>
          </p:nvPr>
        </p:nvGraphicFramePr>
        <p:xfrm>
          <a:off x="838199" y="1825625"/>
          <a:ext cx="10787744" cy="4319994"/>
        </p:xfrm>
        <a:graphic>
          <a:graphicData uri="http://schemas.openxmlformats.org/drawingml/2006/table">
            <a:tbl>
              <a:tblPr firstRow="1" bandRow="1">
                <a:tableStyleId>{5C22544A-7EE6-4342-B048-85BDC9FD1C3A}</a:tableStyleId>
              </a:tblPr>
              <a:tblGrid>
                <a:gridCol w="6593959">
                  <a:extLst>
                    <a:ext uri="{9D8B030D-6E8A-4147-A177-3AD203B41FA5}">
                      <a16:colId xmlns:a16="http://schemas.microsoft.com/office/drawing/2014/main" val="1398292548"/>
                    </a:ext>
                  </a:extLst>
                </a:gridCol>
                <a:gridCol w="4193785">
                  <a:extLst>
                    <a:ext uri="{9D8B030D-6E8A-4147-A177-3AD203B41FA5}">
                      <a16:colId xmlns:a16="http://schemas.microsoft.com/office/drawing/2014/main" val="4164692562"/>
                    </a:ext>
                  </a:extLst>
                </a:gridCol>
              </a:tblGrid>
              <a:tr h="719999">
                <a:tc>
                  <a:txBody>
                    <a:bodyPr/>
                    <a:lstStyle/>
                    <a:p>
                      <a:r>
                        <a:rPr lang="en-US"/>
                        <a:t>Change this file:</a:t>
                      </a:r>
                    </a:p>
                  </a:txBody>
                  <a:tcPr>
                    <a:solidFill>
                      <a:srgbClr val="2454C3"/>
                    </a:solidFill>
                  </a:tcPr>
                </a:tc>
                <a:tc>
                  <a:txBody>
                    <a:bodyPr/>
                    <a:lstStyle/>
                    <a:p>
                      <a:r>
                        <a:rPr lang="en-US"/>
                        <a:t>To customize:</a:t>
                      </a:r>
                    </a:p>
                  </a:txBody>
                  <a:tcPr>
                    <a:solidFill>
                      <a:srgbClr val="2454C3"/>
                    </a:solidFill>
                  </a:tcPr>
                </a:tc>
                <a:extLst>
                  <a:ext uri="{0D108BD9-81ED-4DB2-BD59-A6C34878D82A}">
                    <a16:rowId xmlns:a16="http://schemas.microsoft.com/office/drawing/2014/main" val="2588758247"/>
                  </a:ext>
                </a:extLst>
              </a:tr>
              <a:tr h="719999">
                <a:tc>
                  <a:txBody>
                    <a:bodyPr/>
                    <a:lstStyle/>
                    <a:p>
                      <a:r>
                        <a:rPr lang="en-US"/>
                        <a:t>app/backend/</a:t>
                      </a:r>
                      <a:r>
                        <a:rPr lang="en-US" err="1"/>
                        <a:t>app.py</a:t>
                      </a:r>
                      <a:endParaRPr lang="en-US"/>
                    </a:p>
                  </a:txBody>
                  <a:tcPr/>
                </a:tc>
                <a:tc>
                  <a:txBody>
                    <a:bodyPr/>
                    <a:lstStyle/>
                    <a:p>
                      <a:r>
                        <a:rPr lang="en-US"/>
                        <a:t>additional routes, app configuration</a:t>
                      </a:r>
                    </a:p>
                  </a:txBody>
                  <a:tcPr/>
                </a:tc>
                <a:extLst>
                  <a:ext uri="{0D108BD9-81ED-4DB2-BD59-A6C34878D82A}">
                    <a16:rowId xmlns:a16="http://schemas.microsoft.com/office/drawing/2014/main" val="285957230"/>
                  </a:ext>
                </a:extLst>
              </a:tr>
              <a:tr h="719999">
                <a:tc>
                  <a:txBody>
                    <a:bodyPr/>
                    <a:lstStyle/>
                    <a:p>
                      <a:r>
                        <a:rPr lang="en-US"/>
                        <a:t>app/backend/approaches/</a:t>
                      </a:r>
                      <a:r>
                        <a:rPr lang="en-US" err="1"/>
                        <a:t>chatreadretrieveread.py</a:t>
                      </a:r>
                      <a:endParaRPr lang="en-US"/>
                    </a:p>
                  </a:txBody>
                  <a:tcPr/>
                </a:tc>
                <a:tc>
                  <a:txBody>
                    <a:bodyPr/>
                    <a:lstStyle/>
                    <a:p>
                      <a:r>
                        <a:rPr lang="en-US"/>
                        <a:t>“Chat” tab, RAG prompt and flow</a:t>
                      </a:r>
                    </a:p>
                  </a:txBody>
                  <a:tcPr/>
                </a:tc>
                <a:extLst>
                  <a:ext uri="{0D108BD9-81ED-4DB2-BD59-A6C34878D82A}">
                    <a16:rowId xmlns:a16="http://schemas.microsoft.com/office/drawing/2014/main" val="3261710463"/>
                  </a:ext>
                </a:extLst>
              </a:tr>
              <a:tr h="719999">
                <a:tc>
                  <a:txBody>
                    <a:bodyPr/>
                    <a:lstStyle/>
                    <a:p>
                      <a:r>
                        <a:rPr lang="en-US"/>
                        <a:t>app/backend/approaches/</a:t>
                      </a:r>
                      <a:r>
                        <a:rPr lang="en-US" err="1"/>
                        <a:t>chatreadretrievereadvision.py</a:t>
                      </a:r>
                      <a:endParaRPr lang="en-US"/>
                    </a:p>
                  </a:txBody>
                  <a:tcPr/>
                </a:tc>
                <a:tc>
                  <a:txBody>
                    <a:bodyPr/>
                    <a:lstStyle/>
                    <a:p>
                      <a:r>
                        <a:rPr lang="en-US"/>
                        <a:t>“Chat” tab, RAG flow when using vision</a:t>
                      </a:r>
                    </a:p>
                  </a:txBody>
                  <a:tcPr/>
                </a:tc>
                <a:extLst>
                  <a:ext uri="{0D108BD9-81ED-4DB2-BD59-A6C34878D82A}">
                    <a16:rowId xmlns:a16="http://schemas.microsoft.com/office/drawing/2014/main" val="3068514638"/>
                  </a:ext>
                </a:extLst>
              </a:tr>
              <a:tr h="719999">
                <a:tc>
                  <a:txBody>
                    <a:bodyPr/>
                    <a:lstStyle/>
                    <a:p>
                      <a:r>
                        <a:rPr lang="en-US"/>
                        <a:t>app/backend/approaches/</a:t>
                      </a:r>
                      <a:r>
                        <a:rPr lang="en-US" err="1"/>
                        <a:t>retrievethenread.py</a:t>
                      </a:r>
                      <a:endParaRPr lang="en-US"/>
                    </a:p>
                  </a:txBody>
                  <a:tcPr/>
                </a:tc>
                <a:tc>
                  <a:txBody>
                    <a:bodyPr/>
                    <a:lstStyle/>
                    <a:p>
                      <a:r>
                        <a:rPr lang="en-US"/>
                        <a:t>“Ask” tab, RAG prompt and flow</a:t>
                      </a:r>
                    </a:p>
                  </a:txBody>
                  <a:tcPr/>
                </a:tc>
                <a:extLst>
                  <a:ext uri="{0D108BD9-81ED-4DB2-BD59-A6C34878D82A}">
                    <a16:rowId xmlns:a16="http://schemas.microsoft.com/office/drawing/2014/main" val="689091655"/>
                  </a:ext>
                </a:extLst>
              </a:tr>
              <a:tr h="719999">
                <a:tc>
                  <a:txBody>
                    <a:bodyPr/>
                    <a:lstStyle/>
                    <a:p>
                      <a:r>
                        <a:rPr lang="en-US"/>
                        <a:t>app/backend/approaches/</a:t>
                      </a:r>
                      <a:r>
                        <a:rPr lang="en-US" err="1"/>
                        <a:t>retrievethenreadvision.py</a:t>
                      </a:r>
                      <a:endParaRPr lang="en-US"/>
                    </a:p>
                  </a:txBody>
                  <a:tcPr/>
                </a:tc>
                <a:tc>
                  <a:txBody>
                    <a:bodyPr/>
                    <a:lstStyle/>
                    <a:p>
                      <a:r>
                        <a:rPr lang="en-US"/>
                        <a:t>“Ask” tab, RAG flow when using vision</a:t>
                      </a:r>
                    </a:p>
                  </a:txBody>
                  <a:tcPr/>
                </a:tc>
                <a:extLst>
                  <a:ext uri="{0D108BD9-81ED-4DB2-BD59-A6C34878D82A}">
                    <a16:rowId xmlns:a16="http://schemas.microsoft.com/office/drawing/2014/main" val="2854043938"/>
                  </a:ext>
                </a:extLst>
              </a:tr>
            </a:tbl>
          </a:graphicData>
        </a:graphic>
      </p:graphicFrame>
    </p:spTree>
    <p:extLst>
      <p:ext uri="{BB962C8B-B14F-4D97-AF65-F5344CB8AC3E}">
        <p14:creationId xmlns:p14="http://schemas.microsoft.com/office/powerpoint/2010/main" val="1889416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58E8F-3060-7B5F-C617-80C96CCED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75FDF-A7B6-C30A-0D89-3B38AEA8B67A}"/>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Changing the prompt</a:t>
            </a:r>
          </a:p>
        </p:txBody>
      </p:sp>
      <p:sp>
        <p:nvSpPr>
          <p:cNvPr id="5" name="Content Placeholder 4">
            <a:extLst>
              <a:ext uri="{FF2B5EF4-FFF2-40B4-BE49-F238E27FC236}">
                <a16:creationId xmlns:a16="http://schemas.microsoft.com/office/drawing/2014/main" id="{AFAC7639-C09A-5260-81A4-A92CCBBC4EFF}"/>
              </a:ext>
            </a:extLst>
          </p:cNvPr>
          <p:cNvSpPr>
            <a:spLocks noGrp="1"/>
          </p:cNvSpPr>
          <p:nvPr>
            <p:ph idx="1"/>
          </p:nvPr>
        </p:nvSpPr>
        <p:spPr>
          <a:xfrm>
            <a:off x="669303" y="1376313"/>
            <a:ext cx="10684497" cy="5024487"/>
          </a:xfrm>
          <a:solidFill>
            <a:schemeClr val="tx1"/>
          </a:solidFill>
        </p:spPr>
        <p:txBody>
          <a:bodyPr>
            <a:noAutofit/>
          </a:bodyPr>
          <a:lstStyle/>
          <a:p>
            <a:pPr marL="91440" indent="0">
              <a:buNone/>
            </a:pPr>
            <a:r>
              <a:rPr lang="en-US" sz="2000" b="0">
                <a:solidFill>
                  <a:schemeClr val="bg1"/>
                </a:solidFill>
                <a:effectLst/>
                <a:latin typeface="Menlo" panose="020B0609030804020204" pitchFamily="49" charset="0"/>
              </a:rPr>
              <a:t>Assistant helps the </a:t>
            </a:r>
            <a:r>
              <a:rPr lang="en-US" sz="2000" b="0">
                <a:solidFill>
                  <a:schemeClr val="bg1"/>
                </a:solidFill>
                <a:effectLst/>
                <a:highlight>
                  <a:srgbClr val="00FF00"/>
                </a:highlight>
                <a:latin typeface="Menlo" panose="020B0609030804020204" pitchFamily="49" charset="0"/>
              </a:rPr>
              <a:t>company employees </a:t>
            </a:r>
            <a:r>
              <a:rPr lang="en-US" sz="2000" b="0">
                <a:solidFill>
                  <a:schemeClr val="bg1"/>
                </a:solidFill>
                <a:effectLst/>
                <a:latin typeface="Menlo" panose="020B0609030804020204" pitchFamily="49" charset="0"/>
              </a:rPr>
              <a:t>with their </a:t>
            </a:r>
            <a:r>
              <a:rPr lang="en-US" sz="2000" b="0">
                <a:solidFill>
                  <a:schemeClr val="bg1"/>
                </a:solidFill>
                <a:effectLst/>
                <a:highlight>
                  <a:srgbClr val="00FF00"/>
                </a:highlight>
                <a:latin typeface="Menlo" panose="020B0609030804020204" pitchFamily="49" charset="0"/>
              </a:rPr>
              <a:t>healthcare plan questions, and questions about the employee handbook. </a:t>
            </a:r>
            <a:r>
              <a:rPr lang="en-US" sz="2000" b="0">
                <a:solidFill>
                  <a:schemeClr val="bg1"/>
                </a:solidFill>
                <a:effectLst/>
                <a:latin typeface="Menlo" panose="020B0609030804020204" pitchFamily="49" charset="0"/>
              </a:rPr>
              <a:t>Be brief in your answers.</a:t>
            </a:r>
          </a:p>
          <a:p>
            <a:pPr marL="91440" indent="0">
              <a:buNone/>
            </a:pPr>
            <a:r>
              <a:rPr lang="en-US" sz="2000" b="0">
                <a:solidFill>
                  <a:schemeClr val="bg1"/>
                </a:solidFill>
                <a:effectLst/>
                <a:latin typeface="Menlo" panose="020B0609030804020204" pitchFamily="49" charset="0"/>
              </a:rPr>
              <a:t>Answer ONLY with the facts listed in the list of sources below. If there isn't enough information below, say you don't know. Do not generate answers that don't use the sources below. If asking a clarifying question to the user would help, ask the question.</a:t>
            </a:r>
          </a:p>
          <a:p>
            <a:pPr marL="91440" indent="0">
              <a:buNone/>
            </a:pPr>
            <a:r>
              <a:rPr lang="en-US" sz="2000" b="0">
                <a:solidFill>
                  <a:schemeClr val="bg1"/>
                </a:solidFill>
                <a:effectLst/>
                <a:latin typeface="Menlo" panose="020B0609030804020204" pitchFamily="49" charset="0"/>
              </a:rPr>
              <a:t>For tabular information return it as an html table. </a:t>
            </a:r>
            <a:r>
              <a:rPr lang="en-US" sz="2000" b="0">
                <a:solidFill>
                  <a:schemeClr val="bg1"/>
                </a:solidFill>
                <a:effectLst/>
                <a:highlight>
                  <a:srgbClr val="00FF00"/>
                </a:highlight>
                <a:latin typeface="Menlo" panose="020B0609030804020204" pitchFamily="49" charset="0"/>
              </a:rPr>
              <a:t>Do not return markdown format.</a:t>
            </a:r>
            <a:r>
              <a:rPr lang="en-US" sz="2000" b="0">
                <a:solidFill>
                  <a:schemeClr val="bg1"/>
                </a:solidFill>
                <a:effectLst/>
                <a:latin typeface="Menlo" panose="020B0609030804020204" pitchFamily="49" charset="0"/>
              </a:rPr>
              <a:t> </a:t>
            </a:r>
            <a:r>
              <a:rPr lang="en-US" sz="2000" b="0">
                <a:solidFill>
                  <a:schemeClr val="bg1"/>
                </a:solidFill>
                <a:effectLst/>
                <a:highlight>
                  <a:srgbClr val="00FF00"/>
                </a:highlight>
                <a:latin typeface="Menlo" panose="020B0609030804020204" pitchFamily="49" charset="0"/>
              </a:rPr>
              <a:t>If the question is not in English, answer in the language used in the question.</a:t>
            </a:r>
          </a:p>
          <a:p>
            <a:pPr marL="91440" indent="0">
              <a:buNone/>
            </a:pPr>
            <a:r>
              <a:rPr lang="en-US" sz="2000" b="0">
                <a:solidFill>
                  <a:schemeClr val="bg1"/>
                </a:solidFill>
                <a:effectLst/>
                <a:latin typeface="Menlo" panose="020B0609030804020204" pitchFamily="49" charset="0"/>
              </a:rPr>
              <a:t>Each source has a name followed by colon and the actual information, always include the source name for each fact you use in the response. Use square brackets to reference the source, for example [info1.txt]. Don't combine sources, list each source separately, for example [info1.txt][info2.pdf].</a:t>
            </a:r>
            <a:endParaRPr lang="en-US" sz="2000">
              <a:solidFill>
                <a:schemeClr val="bg1"/>
              </a:solidFill>
            </a:endParaRPr>
          </a:p>
        </p:txBody>
      </p:sp>
    </p:spTree>
    <p:extLst>
      <p:ext uri="{BB962C8B-B14F-4D97-AF65-F5344CB8AC3E}">
        <p14:creationId xmlns:p14="http://schemas.microsoft.com/office/powerpoint/2010/main" val="2272914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D2FFC-687A-E244-F8A3-5464782F9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CAF86-5FF1-52AB-BAEF-FEF53C03E0DC}"/>
              </a:ext>
            </a:extLst>
          </p:cNvPr>
          <p:cNvSpPr>
            <a:spLocks noGrp="1"/>
          </p:cNvSpPr>
          <p:nvPr>
            <p:ph type="title"/>
          </p:nvPr>
        </p:nvSpPr>
        <p:spPr/>
        <p:txBody>
          <a:bodyPr/>
          <a:lstStyle/>
          <a:p>
            <a:r>
              <a:rPr lang="en-US"/>
              <a:t>Choosing a Python web framework</a:t>
            </a:r>
          </a:p>
        </p:txBody>
      </p:sp>
    </p:spTree>
    <p:extLst>
      <p:ext uri="{BB962C8B-B14F-4D97-AF65-F5344CB8AC3E}">
        <p14:creationId xmlns:p14="http://schemas.microsoft.com/office/powerpoint/2010/main" val="4244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31452-E6B0-5E90-7B5E-F90EC3D5F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D53BA-DDB1-C67A-1283-BD6A9D7A0986}"/>
              </a:ext>
            </a:extLst>
          </p:cNvPr>
          <p:cNvSpPr>
            <a:spLocks noGrp="1"/>
          </p:cNvSpPr>
          <p:nvPr>
            <p:ph type="title"/>
          </p:nvPr>
        </p:nvSpPr>
        <p:spPr/>
        <p:txBody>
          <a:bodyPr/>
          <a:lstStyle/>
          <a:p>
            <a:r>
              <a:rPr lang="en-US"/>
              <a:t>The problem with synchronous frameworks</a:t>
            </a:r>
          </a:p>
        </p:txBody>
      </p:sp>
      <p:sp>
        <p:nvSpPr>
          <p:cNvPr id="4" name="Rectangle 3">
            <a:extLst>
              <a:ext uri="{FF2B5EF4-FFF2-40B4-BE49-F238E27FC236}">
                <a16:creationId xmlns:a16="http://schemas.microsoft.com/office/drawing/2014/main" id="{694BA300-F5AC-5C96-6D7D-E28D2BDF5710}"/>
              </a:ext>
            </a:extLst>
          </p:cNvPr>
          <p:cNvSpPr>
            <a:spLocks/>
          </p:cNvSpPr>
          <p:nvPr/>
        </p:nvSpPr>
        <p:spPr bwMode="auto">
          <a:xfrm>
            <a:off x="657629" y="2184400"/>
            <a:ext cx="10113819" cy="19488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2050" name="Picture 2" descr="Diagram of worker handling requests one after the other">
            <a:extLst>
              <a:ext uri="{FF2B5EF4-FFF2-40B4-BE49-F238E27FC236}">
                <a16:creationId xmlns:a16="http://schemas.microsoft.com/office/drawing/2014/main" id="{0E9BA4D4-98AB-F354-91F4-6B1EE7267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167" y="2496833"/>
            <a:ext cx="9606742" cy="1324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E9AC95-67B4-971F-5859-42374E735F34}"/>
              </a:ext>
            </a:extLst>
          </p:cNvPr>
          <p:cNvSpPr txBox="1"/>
          <p:nvPr/>
        </p:nvSpPr>
        <p:spPr>
          <a:xfrm>
            <a:off x="657629" y="1455163"/>
            <a:ext cx="9419125" cy="384721"/>
          </a:xfrm>
          <a:prstGeom prst="rect">
            <a:avLst/>
          </a:prstGeom>
          <a:noFill/>
        </p:spPr>
        <p:txBody>
          <a:bodyPr wrap="square" lIns="0" tIns="0" rIns="0" bIns="0" rtlCol="0">
            <a:spAutoFit/>
          </a:bodyPr>
          <a:lstStyle/>
          <a:p>
            <a:pPr algn="l"/>
            <a:r>
              <a:rPr lang="en-US" sz="2500"/>
              <a:t>A synchronous framework can only handle one request per worker: </a:t>
            </a:r>
          </a:p>
        </p:txBody>
      </p:sp>
      <p:sp>
        <p:nvSpPr>
          <p:cNvPr id="7" name="TextBox 6">
            <a:extLst>
              <a:ext uri="{FF2B5EF4-FFF2-40B4-BE49-F238E27FC236}">
                <a16:creationId xmlns:a16="http://schemas.microsoft.com/office/drawing/2014/main" id="{5F398F30-CE9B-0E58-6688-49CB8A1321C6}"/>
              </a:ext>
            </a:extLst>
          </p:cNvPr>
          <p:cNvSpPr txBox="1"/>
          <p:nvPr/>
        </p:nvSpPr>
        <p:spPr>
          <a:xfrm>
            <a:off x="788785" y="5666154"/>
            <a:ext cx="10614429" cy="369332"/>
          </a:xfrm>
          <a:prstGeom prst="rect">
            <a:avLst/>
          </a:prstGeom>
          <a:noFill/>
        </p:spPr>
        <p:txBody>
          <a:bodyPr wrap="square">
            <a:spAutoFit/>
          </a:bodyPr>
          <a:lstStyle/>
          <a:p>
            <a:r>
              <a:rPr lang="en-US">
                <a:solidFill>
                  <a:srgbClr val="FFFFFF"/>
                </a:solidFill>
                <a:hlinkClick r:id="rId3">
                  <a:extLst>
                    <a:ext uri="{A12FA001-AC4F-418D-AE19-62706E023703}">
                      <ahyp:hlinkClr xmlns:ahyp="http://schemas.microsoft.com/office/drawing/2018/hyperlinkcolor" val="tx"/>
                    </a:ext>
                  </a:extLst>
                </a:hlinkClick>
              </a:rPr>
              <a:t>https://blog.pamelafox.org/2023/09/best-practices-for-openai-chat-apps.html</a:t>
            </a:r>
            <a:endParaRPr lang="en-US">
              <a:solidFill>
                <a:srgbClr val="FFFFFF"/>
              </a:solidFill>
            </a:endParaRPr>
          </a:p>
        </p:txBody>
      </p:sp>
    </p:spTree>
    <p:extLst>
      <p:ext uri="{BB962C8B-B14F-4D97-AF65-F5344CB8AC3E}">
        <p14:creationId xmlns:p14="http://schemas.microsoft.com/office/powerpoint/2010/main" val="22137153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A3B4C-5215-D79C-9D24-B164DC7E8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9EB41-A1A2-359D-B887-304C6025D3CC}"/>
              </a:ext>
            </a:extLst>
          </p:cNvPr>
          <p:cNvSpPr>
            <a:spLocks noGrp="1"/>
          </p:cNvSpPr>
          <p:nvPr>
            <p:ph type="title"/>
          </p:nvPr>
        </p:nvSpPr>
        <p:spPr/>
        <p:txBody>
          <a:bodyPr/>
          <a:lstStyle/>
          <a:p>
            <a:r>
              <a:rPr lang="en-US"/>
              <a:t>Asynchronous frameworks enable concurrency</a:t>
            </a:r>
          </a:p>
        </p:txBody>
      </p:sp>
      <p:sp>
        <p:nvSpPr>
          <p:cNvPr id="4" name="Rectangle 3">
            <a:extLst>
              <a:ext uri="{FF2B5EF4-FFF2-40B4-BE49-F238E27FC236}">
                <a16:creationId xmlns:a16="http://schemas.microsoft.com/office/drawing/2014/main" id="{947FF329-9FEB-F8B7-D871-E1C179544AFD}"/>
              </a:ext>
            </a:extLst>
          </p:cNvPr>
          <p:cNvSpPr>
            <a:spLocks/>
          </p:cNvSpPr>
          <p:nvPr/>
        </p:nvSpPr>
        <p:spPr bwMode="auto">
          <a:xfrm>
            <a:off x="588263" y="1976581"/>
            <a:ext cx="10113819" cy="4133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FF06FA7D-63A6-DE49-A50D-C8C45E217308}"/>
              </a:ext>
            </a:extLst>
          </p:cNvPr>
          <p:cNvSpPr txBox="1"/>
          <p:nvPr/>
        </p:nvSpPr>
        <p:spPr>
          <a:xfrm>
            <a:off x="588263" y="1347098"/>
            <a:ext cx="11196320" cy="384721"/>
          </a:xfrm>
          <a:prstGeom prst="rect">
            <a:avLst/>
          </a:prstGeom>
          <a:noFill/>
        </p:spPr>
        <p:txBody>
          <a:bodyPr wrap="square" lIns="0" tIns="0" rIns="0" bIns="0" rtlCol="0">
            <a:spAutoFit/>
          </a:bodyPr>
          <a:lstStyle/>
          <a:p>
            <a:pPr algn="l"/>
            <a:r>
              <a:rPr lang="en-US" sz="2500"/>
              <a:t>An async framework can handle new requests while waiting on I/O: </a:t>
            </a:r>
          </a:p>
        </p:txBody>
      </p:sp>
      <p:pic>
        <p:nvPicPr>
          <p:cNvPr id="4098" name="Picture 2" descr="Diagram of worker handling second request while first request waits for API response">
            <a:extLst>
              <a:ext uri="{FF2B5EF4-FFF2-40B4-BE49-F238E27FC236}">
                <a16:creationId xmlns:a16="http://schemas.microsoft.com/office/drawing/2014/main" id="{5057F235-4AFF-407A-E9ED-2B234C040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463" y="2201603"/>
            <a:ext cx="96012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7109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9FB4B-B278-6C55-DF47-65686B8BA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7294D-57F1-2A2C-8AB3-8F84FEFF6879}"/>
              </a:ext>
            </a:extLst>
          </p:cNvPr>
          <p:cNvSpPr>
            <a:spLocks noGrp="1"/>
          </p:cNvSpPr>
          <p:nvPr>
            <p:ph type="title"/>
          </p:nvPr>
        </p:nvSpPr>
        <p:spPr/>
        <p:txBody>
          <a:bodyPr/>
          <a:lstStyle/>
          <a:p>
            <a:r>
              <a:rPr lang="en-US"/>
              <a:t>Choose an async framework</a:t>
            </a:r>
          </a:p>
        </p:txBody>
      </p:sp>
      <p:graphicFrame>
        <p:nvGraphicFramePr>
          <p:cNvPr id="3" name="Table 2">
            <a:extLst>
              <a:ext uri="{FF2B5EF4-FFF2-40B4-BE49-F238E27FC236}">
                <a16:creationId xmlns:a16="http://schemas.microsoft.com/office/drawing/2014/main" id="{C06C0BFA-CF29-5C94-05AB-5FFB4953A266}"/>
              </a:ext>
            </a:extLst>
          </p:cNvPr>
          <p:cNvGraphicFramePr>
            <a:graphicFrameLocks noGrp="1"/>
          </p:cNvGraphicFramePr>
          <p:nvPr>
            <p:extLst>
              <p:ext uri="{D42A27DB-BD31-4B8C-83A1-F6EECF244321}">
                <p14:modId xmlns:p14="http://schemas.microsoft.com/office/powerpoint/2010/main" val="3269305850"/>
              </p:ext>
            </p:extLst>
          </p:nvPr>
        </p:nvGraphicFramePr>
        <p:xfrm>
          <a:off x="588263" y="1585854"/>
          <a:ext cx="11383778" cy="3686292"/>
        </p:xfrm>
        <a:graphic>
          <a:graphicData uri="http://schemas.openxmlformats.org/drawingml/2006/table">
            <a:tbl>
              <a:tblPr firstRow="1" bandRow="1">
                <a:tableStyleId>{5C22544A-7EE6-4342-B048-85BDC9FD1C3A}</a:tableStyleId>
              </a:tblPr>
              <a:tblGrid>
                <a:gridCol w="3012776">
                  <a:extLst>
                    <a:ext uri="{9D8B030D-6E8A-4147-A177-3AD203B41FA5}">
                      <a16:colId xmlns:a16="http://schemas.microsoft.com/office/drawing/2014/main" val="461787052"/>
                    </a:ext>
                  </a:extLst>
                </a:gridCol>
                <a:gridCol w="1045776">
                  <a:extLst>
                    <a:ext uri="{9D8B030D-6E8A-4147-A177-3AD203B41FA5}">
                      <a16:colId xmlns:a16="http://schemas.microsoft.com/office/drawing/2014/main" val="2318204061"/>
                    </a:ext>
                  </a:extLst>
                </a:gridCol>
                <a:gridCol w="7325226">
                  <a:extLst>
                    <a:ext uri="{9D8B030D-6E8A-4147-A177-3AD203B41FA5}">
                      <a16:colId xmlns:a16="http://schemas.microsoft.com/office/drawing/2014/main" val="3117003249"/>
                    </a:ext>
                  </a:extLst>
                </a:gridCol>
              </a:tblGrid>
              <a:tr h="341673">
                <a:tc>
                  <a:txBody>
                    <a:bodyPr/>
                    <a:lstStyle/>
                    <a:p>
                      <a:r>
                        <a:rPr lang="en-US"/>
                        <a:t>Library</a:t>
                      </a:r>
                    </a:p>
                  </a:txBody>
                  <a:tcPr>
                    <a:solidFill>
                      <a:srgbClr val="2454C3"/>
                    </a:solidFill>
                  </a:tcPr>
                </a:tc>
                <a:tc>
                  <a:txBody>
                    <a:bodyPr/>
                    <a:lstStyle/>
                    <a:p>
                      <a:r>
                        <a:rPr lang="en-US"/>
                        <a:t>Async?</a:t>
                      </a:r>
                    </a:p>
                  </a:txBody>
                  <a:tcPr>
                    <a:solidFill>
                      <a:srgbClr val="2454C3"/>
                    </a:solidFill>
                  </a:tcPr>
                </a:tc>
                <a:tc>
                  <a:txBody>
                    <a:bodyPr/>
                    <a:lstStyle/>
                    <a:p>
                      <a:r>
                        <a:rPr lang="en-US"/>
                        <a:t>Notes</a:t>
                      </a:r>
                    </a:p>
                  </a:txBody>
                  <a:tcPr>
                    <a:solidFill>
                      <a:srgbClr val="2454C3"/>
                    </a:solidFill>
                  </a:tcPr>
                </a:tc>
                <a:extLst>
                  <a:ext uri="{0D108BD9-81ED-4DB2-BD59-A6C34878D82A}">
                    <a16:rowId xmlns:a16="http://schemas.microsoft.com/office/drawing/2014/main" val="75146174"/>
                  </a:ext>
                </a:extLst>
              </a:tr>
              <a:tr h="654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t>Flask</a:t>
                      </a:r>
                    </a:p>
                  </a:txBody>
                  <a:tcPr/>
                </a:tc>
                <a:tc>
                  <a:txBody>
                    <a:bodyPr/>
                    <a:lstStyle/>
                    <a:p>
                      <a:r>
                        <a:rPr lang="en-US" err="1"/>
                        <a:t>❌</a:t>
                      </a:r>
                    </a:p>
                  </a:txBody>
                  <a:tcPr/>
                </a:tc>
                <a:tc>
                  <a:txBody>
                    <a:bodyPr/>
                    <a:lstStyle/>
                    <a:p>
                      <a:endParaRPr lang="en-US"/>
                    </a:p>
                  </a:txBody>
                  <a:tcPr/>
                </a:tc>
                <a:extLst>
                  <a:ext uri="{0D108BD9-81ED-4DB2-BD59-A6C34878D82A}">
                    <a16:rowId xmlns:a16="http://schemas.microsoft.com/office/drawing/2014/main" val="1859367548"/>
                  </a:ext>
                </a:extLst>
              </a:tr>
              <a:tr h="654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t>Quart</a:t>
                      </a:r>
                      <a:endParaRPr lang="en-US" sz="2000"/>
                    </a:p>
                  </a:txBody>
                  <a:tcPr/>
                </a:tc>
                <a:tc>
                  <a:txBody>
                    <a:bodyPr/>
                    <a:lstStyle/>
                    <a:p>
                      <a:r>
                        <a:rPr lang="en-US" err="1"/>
                        <a: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err="1"/>
                        <a:t>Async version of Flask. Similar interface, extensions.</a:t>
                      </a:r>
                    </a:p>
                  </a:txBody>
                  <a:tcPr/>
                </a:tc>
                <a:extLst>
                  <a:ext uri="{0D108BD9-81ED-4DB2-BD59-A6C34878D82A}">
                    <a16:rowId xmlns:a16="http://schemas.microsoft.com/office/drawing/2014/main" val="1236162622"/>
                  </a:ext>
                </a:extLst>
              </a:tr>
              <a:tr h="654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t>FastAPI</a:t>
                      </a:r>
                      <a:endParaRPr lang="en-US" sz="2000"/>
                    </a:p>
                    <a:p>
                      <a:endParaRPr lang="en-US" sz="2000"/>
                    </a:p>
                  </a:txBody>
                  <a:tcPr/>
                </a:tc>
                <a:tc>
                  <a:txBody>
                    <a:bodyPr/>
                    <a:lstStyle/>
                    <a:p>
                      <a:r>
                        <a:rPr lang="en-US"/>
                        <a:t>✅</a:t>
                      </a:r>
                    </a:p>
                  </a:txBody>
                  <a:tcPr/>
                </a:tc>
                <a:tc>
                  <a:txBody>
                    <a:bodyPr/>
                    <a:lstStyle/>
                    <a:p>
                      <a:r>
                        <a:rPr lang="en-US"/>
                        <a:t>Built on Starlette, uses OpenAPI for autogenerated docs.</a:t>
                      </a:r>
                    </a:p>
                  </a:txBody>
                  <a:tcPr/>
                </a:tc>
                <a:extLst>
                  <a:ext uri="{0D108BD9-81ED-4DB2-BD59-A6C34878D82A}">
                    <a16:rowId xmlns:a16="http://schemas.microsoft.com/office/drawing/2014/main" val="968267010"/>
                  </a:ext>
                </a:extLst>
              </a:tr>
              <a:tr h="654873">
                <a:tc>
                  <a:txBody>
                    <a:bodyPr/>
                    <a:lstStyle/>
                    <a:p>
                      <a:r>
                        <a:rPr lang="en-US" sz="2000" b="1"/>
                        <a:t>Starlette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r>
                        <a:rPr lang="en-US"/>
                        <a:t>Lower level framework</a:t>
                      </a:r>
                    </a:p>
                  </a:txBody>
                  <a:tcPr/>
                </a:tc>
                <a:extLst>
                  <a:ext uri="{0D108BD9-81ED-4DB2-BD59-A6C34878D82A}">
                    <a16:rowId xmlns:a16="http://schemas.microsoft.com/office/drawing/2014/main" val="3697405027"/>
                  </a:ext>
                </a:extLst>
              </a:tr>
              <a:tr h="654873">
                <a:tc>
                  <a:txBody>
                    <a:bodyPr/>
                    <a:lstStyle/>
                    <a:p>
                      <a:r>
                        <a:rPr lang="en-US" sz="2000" b="1"/>
                        <a:t>Django</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r>
                        <a:rPr lang="en-US"/>
                        <a:t>Can be configured to support async</a:t>
                      </a:r>
                    </a:p>
                  </a:txBody>
                  <a:tcPr/>
                </a:tc>
                <a:extLst>
                  <a:ext uri="{0D108BD9-81ED-4DB2-BD59-A6C34878D82A}">
                    <a16:rowId xmlns:a16="http://schemas.microsoft.com/office/drawing/2014/main" val="1412812058"/>
                  </a:ext>
                </a:extLst>
              </a:tr>
            </a:tbl>
          </a:graphicData>
        </a:graphic>
      </p:graphicFrame>
      <p:sp>
        <p:nvSpPr>
          <p:cNvPr id="5" name="TextBox 4">
            <a:extLst>
              <a:ext uri="{FF2B5EF4-FFF2-40B4-BE49-F238E27FC236}">
                <a16:creationId xmlns:a16="http://schemas.microsoft.com/office/drawing/2014/main" id="{2E1A1ED1-DF38-B601-656E-66ED05258413}"/>
              </a:ext>
            </a:extLst>
          </p:cNvPr>
          <p:cNvSpPr txBox="1"/>
          <p:nvPr/>
        </p:nvSpPr>
        <p:spPr>
          <a:xfrm>
            <a:off x="8184575" y="457200"/>
            <a:ext cx="3644438" cy="646331"/>
          </a:xfrm>
          <a:prstGeom prst="rect">
            <a:avLst/>
          </a:prstGeom>
          <a:solidFill>
            <a:schemeClr val="tx1"/>
          </a:solidFill>
        </p:spPr>
        <p:txBody>
          <a:bodyPr wrap="square">
            <a:spAutoFit/>
          </a:bodyPr>
          <a:lstStyle/>
          <a:p>
            <a:r>
              <a:rPr lang="en-US" b="1">
                <a:solidFill>
                  <a:srgbClr val="444444"/>
                </a:solidFill>
                <a:latin typeface="Consolas" panose="020B0609020204030204" pitchFamily="49" charset="0"/>
                <a:cs typeface="Consolas" panose="020B0609020204030204" pitchFamily="49" charset="0"/>
              </a:rPr>
              <a:t>@app.get("/chat")</a:t>
            </a:r>
            <a:endParaRPr lang="en-US" b="1" i="0">
              <a:solidFill>
                <a:srgbClr val="444444"/>
              </a:solidFill>
              <a:effectLst/>
              <a:latin typeface="Consolas" panose="020B0609020204030204" pitchFamily="49" charset="0"/>
              <a:cs typeface="Consolas" panose="020B0609020204030204" pitchFamily="49" charset="0"/>
            </a:endParaRPr>
          </a:p>
          <a:p>
            <a:r>
              <a:rPr lang="en-US" b="1" i="0">
                <a:solidFill>
                  <a:srgbClr val="444444"/>
                </a:solidFill>
                <a:effectLst/>
                <a:latin typeface="Consolas" panose="020B0609020204030204" pitchFamily="49" charset="0"/>
                <a:cs typeface="Consolas" panose="020B0609020204030204" pitchFamily="49" charset="0"/>
              </a:rPr>
              <a:t>async</a:t>
            </a:r>
            <a:r>
              <a:rPr lang="en-US" b="0" i="0">
                <a:solidFill>
                  <a:srgbClr val="444444"/>
                </a:solidFill>
                <a:effectLst/>
                <a:latin typeface="Consolas" panose="020B0609020204030204" pitchFamily="49" charset="0"/>
                <a:cs typeface="Consolas" panose="020B0609020204030204" pitchFamily="49" charset="0"/>
              </a:rPr>
              <a:t> </a:t>
            </a:r>
            <a:r>
              <a:rPr lang="en-US" b="1" i="0">
                <a:solidFill>
                  <a:srgbClr val="444444"/>
                </a:solidFill>
                <a:effectLst/>
                <a:latin typeface="Consolas" panose="020B0609020204030204" pitchFamily="49" charset="0"/>
                <a:cs typeface="Consolas" panose="020B0609020204030204" pitchFamily="49" charset="0"/>
              </a:rPr>
              <a:t>def</a:t>
            </a:r>
            <a:r>
              <a:rPr lang="en-US" b="0" i="0">
                <a:solidFill>
                  <a:srgbClr val="444444"/>
                </a:solidFill>
                <a:effectLst/>
                <a:latin typeface="Consolas" panose="020B0609020204030204" pitchFamily="49" charset="0"/>
                <a:cs typeface="Consolas" panose="020B0609020204030204" pitchFamily="49" charset="0"/>
              </a:rPr>
              <a:t> </a:t>
            </a:r>
            <a:r>
              <a:rPr lang="en-US" b="1" i="0">
                <a:solidFill>
                  <a:srgbClr val="880000"/>
                </a:solidFill>
                <a:effectLst/>
                <a:latin typeface="Consolas" panose="020B0609020204030204" pitchFamily="49" charset="0"/>
                <a:cs typeface="Consolas" panose="020B0609020204030204" pitchFamily="49" charset="0"/>
              </a:rPr>
              <a:t>chat_handler</a:t>
            </a:r>
            <a:r>
              <a:rPr lang="en-US" b="0" i="0">
                <a:solidFill>
                  <a:srgbClr val="444444"/>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8BA38F15-70AA-7668-14AF-273C28A1386F}"/>
              </a:ext>
            </a:extLst>
          </p:cNvPr>
          <p:cNvSpPr txBox="1"/>
          <p:nvPr/>
        </p:nvSpPr>
        <p:spPr>
          <a:xfrm>
            <a:off x="625186" y="5846802"/>
            <a:ext cx="11566814" cy="461665"/>
          </a:xfrm>
          <a:prstGeom prst="rect">
            <a:avLst/>
          </a:prstGeom>
          <a:noFill/>
        </p:spPr>
        <p:txBody>
          <a:bodyPr wrap="square">
            <a:spAutoFit/>
          </a:bodyPr>
          <a:lstStyle/>
          <a:p>
            <a:r>
              <a:rPr lang="en-US" sz="2400">
                <a:solidFill>
                  <a:srgbClr val="FFFFFF"/>
                </a:solidFill>
                <a:hlinkClick r:id="rId2">
                  <a:extLst>
                    <a:ext uri="{A12FA001-AC4F-418D-AE19-62706E023703}">
                      <ahyp:hlinkClr xmlns:ahyp="http://schemas.microsoft.com/office/drawing/2018/hyperlinkcolor" val="tx"/>
                    </a:ext>
                  </a:extLst>
                </a:hlinkClick>
              </a:rPr>
              <a:t>https://blog.pamelafox.org/2024/07/should-you-use-quart-or-fastapi-for-ai.html</a:t>
            </a:r>
            <a:endParaRPr lang="en-US" sz="2400">
              <a:solidFill>
                <a:srgbClr val="FFFFFF"/>
              </a:solidFill>
            </a:endParaRPr>
          </a:p>
        </p:txBody>
      </p:sp>
    </p:spTree>
    <p:extLst>
      <p:ext uri="{BB962C8B-B14F-4D97-AF65-F5344CB8AC3E}">
        <p14:creationId xmlns:p14="http://schemas.microsoft.com/office/powerpoint/2010/main" val="16723533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9D11-F906-5EFE-E1B4-B32ABF5FA2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126E9C-8B32-C05E-E890-44F129EA05C2}"/>
              </a:ext>
            </a:extLst>
          </p:cNvPr>
          <p:cNvSpPr>
            <a:spLocks noGrp="1"/>
          </p:cNvSpPr>
          <p:nvPr>
            <p:ph type="title"/>
          </p:nvPr>
        </p:nvSpPr>
        <p:spPr/>
        <p:txBody>
          <a:bodyPr/>
          <a:lstStyle/>
          <a:p>
            <a:r>
              <a:rPr lang="en-US"/>
              <a:t>...And use async calls with LLMs!</a:t>
            </a:r>
          </a:p>
        </p:txBody>
      </p:sp>
      <p:sp>
        <p:nvSpPr>
          <p:cNvPr id="5" name="TextBox 4">
            <a:extLst>
              <a:ext uri="{FF2B5EF4-FFF2-40B4-BE49-F238E27FC236}">
                <a16:creationId xmlns:a16="http://schemas.microsoft.com/office/drawing/2014/main" id="{E22D1EF7-84AD-ED1B-7BDE-70219569D752}"/>
              </a:ext>
            </a:extLst>
          </p:cNvPr>
          <p:cNvSpPr txBox="1"/>
          <p:nvPr/>
        </p:nvSpPr>
        <p:spPr>
          <a:xfrm>
            <a:off x="588263" y="2069700"/>
            <a:ext cx="10831483" cy="3416320"/>
          </a:xfrm>
          <a:prstGeom prst="rect">
            <a:avLst/>
          </a:prstGeom>
          <a:solidFill>
            <a:schemeClr val="tx1"/>
          </a:solidFill>
        </p:spPr>
        <p:txBody>
          <a:bodyPr wrap="square">
            <a:spAutoFit/>
          </a:bodyPr>
          <a:lstStyle/>
          <a:p>
            <a:r>
              <a:rPr lang="en-US" b="0">
                <a:solidFill>
                  <a:srgbClr val="001080"/>
                </a:solidFill>
                <a:effectLst/>
                <a:latin typeface="Consolas" panose="020B0609020204030204" pitchFamily="49" charset="0"/>
                <a:cs typeface="Consolas" panose="020B0609020204030204" pitchFamily="49" charset="0"/>
              </a:rPr>
              <a:t>client</a:t>
            </a:r>
            <a:r>
              <a:rPr lang="en-US" b="0">
                <a:solidFill>
                  <a:srgbClr val="000000"/>
                </a:solidFill>
                <a:effectLst/>
                <a:latin typeface="Consolas" panose="020B0609020204030204" pitchFamily="49" charset="0"/>
                <a:cs typeface="Consolas" panose="020B0609020204030204" pitchFamily="49" charset="0"/>
              </a:rPr>
              <a:t> = </a:t>
            </a:r>
            <a:r>
              <a:rPr lang="en-US" b="0">
                <a:solidFill>
                  <a:srgbClr val="267F99"/>
                </a:solidFill>
                <a:effectLst/>
                <a:latin typeface="Consolas" panose="020B0609020204030204" pitchFamily="49" charset="0"/>
                <a:cs typeface="Consolas" panose="020B0609020204030204" pitchFamily="49" charset="0"/>
              </a:rPr>
              <a:t>openai</a:t>
            </a:r>
            <a:r>
              <a:rPr lang="en-US" b="0">
                <a:solidFill>
                  <a:srgbClr val="000000"/>
                </a:solidFill>
                <a:effectLst/>
                <a:latin typeface="Consolas" panose="020B0609020204030204" pitchFamily="49" charset="0"/>
                <a:cs typeface="Consolas" panose="020B0609020204030204" pitchFamily="49" charset="0"/>
              </a:rPr>
              <a:t>.</a:t>
            </a:r>
            <a:r>
              <a:rPr lang="en-US" b="0">
                <a:solidFill>
                  <a:srgbClr val="267F99"/>
                </a:solidFill>
                <a:effectLst/>
                <a:latin typeface="Consolas" panose="020B0609020204030204" pitchFamily="49" charset="0"/>
                <a:cs typeface="Consolas" panose="020B0609020204030204" pitchFamily="49" charset="0"/>
              </a:rPr>
              <a:t>AsyncAzureOpenAI</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api_version</a:t>
            </a:r>
            <a:r>
              <a:rPr lang="en-US" b="0">
                <a:solidFill>
                  <a:srgbClr val="000000"/>
                </a:solidFill>
                <a:effectLst/>
                <a:latin typeface="Consolas" panose="020B0609020204030204" pitchFamily="49" charset="0"/>
                <a:cs typeface="Consolas" panose="020B0609020204030204" pitchFamily="49" charset="0"/>
              </a:rPr>
              <a:t>=</a:t>
            </a:r>
            <a:r>
              <a:rPr lang="en-US" b="0">
                <a:solidFill>
                  <a:srgbClr val="267F99"/>
                </a:solidFill>
                <a:effectLst/>
                <a:latin typeface="Consolas" panose="020B0609020204030204" pitchFamily="49" charset="0"/>
                <a:cs typeface="Consolas" panose="020B0609020204030204" pitchFamily="49" charset="0"/>
              </a:rPr>
              <a:t>os</a:t>
            </a:r>
            <a:r>
              <a:rPr lang="en-US" b="0">
                <a:solidFill>
                  <a:srgbClr val="000000"/>
                </a:solidFill>
                <a:effectLst/>
                <a:latin typeface="Consolas" panose="020B0609020204030204" pitchFamily="49" charset="0"/>
                <a:cs typeface="Consolas" panose="020B0609020204030204" pitchFamily="49" charset="0"/>
              </a:rPr>
              <a:t>.</a:t>
            </a:r>
            <a:r>
              <a:rPr lang="en-US" b="0">
                <a:solidFill>
                  <a:srgbClr val="795E26"/>
                </a:solidFill>
                <a:effectLst/>
                <a:latin typeface="Consolas" panose="020B0609020204030204" pitchFamily="49" charset="0"/>
                <a:cs typeface="Consolas" panose="020B0609020204030204" pitchFamily="49" charset="0"/>
              </a:rPr>
              <a:t>getenv</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"AZURE_OPENAI_VERSION"</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azure_endpoint</a:t>
            </a:r>
            <a:r>
              <a:rPr lang="en-US" b="0">
                <a:solidFill>
                  <a:srgbClr val="000000"/>
                </a:solidFill>
                <a:effectLst/>
                <a:latin typeface="Consolas" panose="020B0609020204030204" pitchFamily="49" charset="0"/>
                <a:cs typeface="Consolas" panose="020B0609020204030204" pitchFamily="49" charset="0"/>
              </a:rPr>
              <a:t>=</a:t>
            </a:r>
            <a:r>
              <a:rPr lang="en-US" b="0">
                <a:solidFill>
                  <a:srgbClr val="267F99"/>
                </a:solidFill>
                <a:effectLst/>
                <a:latin typeface="Consolas" panose="020B0609020204030204" pitchFamily="49" charset="0"/>
                <a:cs typeface="Consolas" panose="020B0609020204030204" pitchFamily="49" charset="0"/>
              </a:rPr>
              <a:t>os</a:t>
            </a:r>
            <a:r>
              <a:rPr lang="en-US" b="0">
                <a:solidFill>
                  <a:srgbClr val="000000"/>
                </a:solidFill>
                <a:effectLst/>
                <a:latin typeface="Consolas" panose="020B0609020204030204" pitchFamily="49" charset="0"/>
                <a:cs typeface="Consolas" panose="020B0609020204030204" pitchFamily="49" charset="0"/>
              </a:rPr>
              <a:t>.</a:t>
            </a:r>
            <a:r>
              <a:rPr lang="en-US" b="0">
                <a:solidFill>
                  <a:srgbClr val="795E26"/>
                </a:solidFill>
                <a:effectLst/>
                <a:latin typeface="Consolas" panose="020B0609020204030204" pitchFamily="49" charset="0"/>
                <a:cs typeface="Consolas" panose="020B0609020204030204" pitchFamily="49" charset="0"/>
              </a:rPr>
              <a:t>getenv</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"AZURE_OPENAI_ENDPOINT"</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azure_ad_token_provider</a:t>
            </a:r>
            <a:r>
              <a:rPr lang="en-US" b="0">
                <a:solidFill>
                  <a:srgbClr val="000000"/>
                </a:solidFill>
                <a:effectLst/>
                <a:latin typeface="Consolas" panose="020B0609020204030204" pitchFamily="49" charset="0"/>
                <a:cs typeface="Consolas" panose="020B0609020204030204" pitchFamily="49" charset="0"/>
              </a:rPr>
              <a:t>=</a:t>
            </a:r>
            <a:r>
              <a:rPr lang="en-US" b="0">
                <a:solidFill>
                  <a:srgbClr val="001080"/>
                </a:solidFill>
                <a:effectLst/>
                <a:latin typeface="Consolas" panose="020B0609020204030204" pitchFamily="49" charset="0"/>
                <a:cs typeface="Consolas" panose="020B0609020204030204" pitchFamily="49" charset="0"/>
              </a:rPr>
              <a:t>token_provider</a:t>
            </a:r>
            <a:r>
              <a:rPr lang="en-US" b="0">
                <a:solidFill>
                  <a:srgbClr val="000000"/>
                </a:solidFill>
                <a:effectLst/>
                <a:latin typeface="Consolas" panose="020B0609020204030204" pitchFamily="49" charset="0"/>
                <a:cs typeface="Consolas" panose="020B0609020204030204" pitchFamily="49" charset="0"/>
              </a:rPr>
              <a:t>,</a:t>
            </a:r>
          </a:p>
          <a:p>
            <a:r>
              <a:rPr lang="en-US" b="0">
                <a:solidFill>
                  <a:srgbClr val="000000"/>
                </a:solidFill>
                <a:effectLst/>
                <a:latin typeface="Consolas" panose="020B0609020204030204" pitchFamily="49" charset="0"/>
                <a:cs typeface="Consolas" panose="020B0609020204030204" pitchFamily="49" charset="0"/>
              </a:rPr>
              <a:t>)</a:t>
            </a:r>
          </a:p>
          <a:p>
            <a:endParaRPr lang="en-US">
              <a:solidFill>
                <a:srgbClr val="000000"/>
              </a:solidFill>
              <a:latin typeface="Consolas" panose="020B0609020204030204" pitchFamily="49" charset="0"/>
              <a:cs typeface="Consolas" panose="020B0609020204030204" pitchFamily="49" charset="0"/>
            </a:endParaRPr>
          </a:p>
          <a:p>
            <a:r>
              <a:rPr lang="en-US" b="0">
                <a:solidFill>
                  <a:srgbClr val="001080"/>
                </a:solidFill>
                <a:effectLst/>
                <a:latin typeface="Consolas" panose="020B0609020204030204" pitchFamily="49" charset="0"/>
                <a:cs typeface="Consolas" panose="020B0609020204030204" pitchFamily="49" charset="0"/>
              </a:rPr>
              <a:t>response</a:t>
            </a:r>
            <a:r>
              <a:rPr lang="en-US" b="0">
                <a:solidFill>
                  <a:srgbClr val="000000"/>
                </a:solidFill>
                <a:effectLst/>
                <a:latin typeface="Consolas" panose="020B0609020204030204" pitchFamily="49" charset="0"/>
                <a:cs typeface="Consolas" panose="020B0609020204030204" pitchFamily="49" charset="0"/>
              </a:rPr>
              <a:t> = </a:t>
            </a:r>
            <a:r>
              <a:rPr lang="en-US" b="0">
                <a:solidFill>
                  <a:srgbClr val="AF00DB"/>
                </a:solidFill>
                <a:effectLst/>
                <a:latin typeface="Consolas" panose="020B0609020204030204" pitchFamily="49" charset="0"/>
                <a:cs typeface="Consolas" panose="020B0609020204030204" pitchFamily="49" charset="0"/>
              </a:rPr>
              <a:t>await</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client</a:t>
            </a:r>
            <a:r>
              <a:rPr lang="en-US" b="0">
                <a:solidFill>
                  <a:srgbClr val="000000"/>
                </a:solidFill>
                <a:effectLst/>
                <a:latin typeface="Consolas" panose="020B0609020204030204" pitchFamily="49" charset="0"/>
                <a:cs typeface="Consolas" panose="020B0609020204030204" pitchFamily="49" charset="0"/>
              </a:rPr>
              <a:t>.</a:t>
            </a:r>
            <a:r>
              <a:rPr lang="en-US" b="0">
                <a:solidFill>
                  <a:srgbClr val="001080"/>
                </a:solidFill>
                <a:effectLst/>
                <a:latin typeface="Consolas" panose="020B0609020204030204" pitchFamily="49" charset="0"/>
                <a:cs typeface="Consolas" panose="020B0609020204030204" pitchFamily="49" charset="0"/>
              </a:rPr>
              <a:t>chat</a:t>
            </a:r>
            <a:r>
              <a:rPr lang="en-US" b="0">
                <a:solidFill>
                  <a:srgbClr val="000000"/>
                </a:solidFill>
                <a:effectLst/>
                <a:latin typeface="Consolas" panose="020B0609020204030204" pitchFamily="49" charset="0"/>
                <a:cs typeface="Consolas" panose="020B0609020204030204" pitchFamily="49" charset="0"/>
              </a:rPr>
              <a:t>.</a:t>
            </a:r>
            <a:r>
              <a:rPr lang="en-US" b="0">
                <a:solidFill>
                  <a:srgbClr val="001080"/>
                </a:solidFill>
                <a:effectLst/>
                <a:latin typeface="Consolas" panose="020B0609020204030204" pitchFamily="49" charset="0"/>
                <a:cs typeface="Consolas" panose="020B0609020204030204" pitchFamily="49" charset="0"/>
              </a:rPr>
              <a:t>completions</a:t>
            </a:r>
            <a:r>
              <a:rPr lang="en-US" b="0">
                <a:solidFill>
                  <a:srgbClr val="000000"/>
                </a:solidFill>
                <a:effectLst/>
                <a:latin typeface="Consolas" panose="020B0609020204030204" pitchFamily="49" charset="0"/>
                <a:cs typeface="Consolas" panose="020B0609020204030204" pitchFamily="49" charset="0"/>
              </a:rPr>
              <a:t>.</a:t>
            </a:r>
            <a:r>
              <a:rPr lang="en-US" b="0">
                <a:solidFill>
                  <a:srgbClr val="795E26"/>
                </a:solidFill>
                <a:effectLst/>
                <a:latin typeface="Consolas" panose="020B0609020204030204" pitchFamily="49" charset="0"/>
                <a:cs typeface="Consolas" panose="020B0609020204030204" pitchFamily="49" charset="0"/>
              </a:rPr>
              <a:t>create</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model</a:t>
            </a:r>
            <a:r>
              <a:rPr lang="en-US" b="0">
                <a:solidFill>
                  <a:srgbClr val="000000"/>
                </a:solidFill>
                <a:effectLst/>
                <a:latin typeface="Consolas" panose="020B0609020204030204" pitchFamily="49" charset="0"/>
                <a:cs typeface="Consolas" panose="020B0609020204030204" pitchFamily="49" charset="0"/>
              </a:rPr>
              <a:t>=</a:t>
            </a:r>
            <a:r>
              <a:rPr lang="en-US" b="0">
                <a:solidFill>
                  <a:srgbClr val="0070C1"/>
                </a:solidFill>
                <a:effectLst/>
                <a:latin typeface="Consolas" panose="020B0609020204030204" pitchFamily="49" charset="0"/>
                <a:cs typeface="Consolas" panose="020B0609020204030204" pitchFamily="49" charset="0"/>
              </a:rPr>
              <a:t>MODEL_NAME</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messages</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"role"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"system"</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"content"</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"You are a helpful assistant."</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"role"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"user"</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"content"</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user_message</a:t>
            </a:r>
            <a:r>
              <a:rPr lang="en-US" b="0">
                <a:solidFill>
                  <a:srgbClr val="000000"/>
                </a:solidFill>
                <a:effectLst/>
                <a:latin typeface="Consolas" panose="020B0609020204030204" pitchFamily="49" charset="0"/>
                <a:cs typeface="Consolas" panose="020B0609020204030204" pitchFamily="49" charset="0"/>
              </a:rPr>
              <a:t>}])</a:t>
            </a:r>
          </a:p>
          <a:p>
            <a:endParaRPr lang="en-US" b="0">
              <a:solidFill>
                <a:srgbClr val="000000"/>
              </a:solidFill>
              <a:effectLs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B8AEB4C-237A-A5BA-73D2-8B110F7EA41A}"/>
              </a:ext>
            </a:extLst>
          </p:cNvPr>
          <p:cNvSpPr txBox="1"/>
          <p:nvPr/>
        </p:nvSpPr>
        <p:spPr>
          <a:xfrm>
            <a:off x="657629" y="1455163"/>
            <a:ext cx="10248669" cy="384721"/>
          </a:xfrm>
          <a:prstGeom prst="rect">
            <a:avLst/>
          </a:prstGeom>
          <a:noFill/>
        </p:spPr>
        <p:txBody>
          <a:bodyPr wrap="square" lIns="0" tIns="0" rIns="0" bIns="0" rtlCol="0">
            <a:spAutoFit/>
          </a:bodyPr>
          <a:lstStyle/>
          <a:p>
            <a:pPr algn="l"/>
            <a:r>
              <a:rPr lang="en-US" sz="2500"/>
              <a:t>For the openai SDK, use </a:t>
            </a:r>
            <a:r>
              <a:rPr lang="en-US" sz="2500">
                <a:latin typeface="Consolas" panose="020B0609020204030204" pitchFamily="49" charset="0"/>
                <a:cs typeface="Consolas" panose="020B0609020204030204" pitchFamily="49" charset="0"/>
              </a:rPr>
              <a:t>AsyncAzureOpenAI</a:t>
            </a:r>
            <a:r>
              <a:rPr lang="en-US" sz="2500"/>
              <a:t> constructor, then </a:t>
            </a:r>
            <a:r>
              <a:rPr lang="en-US" sz="2500">
                <a:latin typeface="Consolas" panose="020B0609020204030204" pitchFamily="49" charset="0"/>
                <a:cs typeface="Consolas" panose="020B0609020204030204" pitchFamily="49" charset="0"/>
              </a:rPr>
              <a:t>await</a:t>
            </a:r>
            <a:r>
              <a:rPr lang="en-US" sz="2500"/>
              <a:t>:</a:t>
            </a:r>
          </a:p>
        </p:txBody>
      </p:sp>
    </p:spTree>
    <p:extLst>
      <p:ext uri="{BB962C8B-B14F-4D97-AF65-F5344CB8AC3E}">
        <p14:creationId xmlns:p14="http://schemas.microsoft.com/office/powerpoint/2010/main" val="27513463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57CBD-8910-705E-C11E-268B0262F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D03D1-349C-0D5B-8534-8EE6F05C7AFD}"/>
              </a:ext>
            </a:extLst>
          </p:cNvPr>
          <p:cNvSpPr>
            <a:spLocks noGrp="1"/>
          </p:cNvSpPr>
          <p:nvPr>
            <p:ph type="title"/>
          </p:nvPr>
        </p:nvSpPr>
        <p:spPr/>
        <p:txBody>
          <a:bodyPr/>
          <a:lstStyle/>
          <a:p>
            <a:r>
              <a:rPr lang="en-US"/>
              <a:t>More RAG in Python solutions</a:t>
            </a:r>
          </a:p>
        </p:txBody>
      </p:sp>
    </p:spTree>
    <p:extLst>
      <p:ext uri="{BB962C8B-B14F-4D97-AF65-F5344CB8AC3E}">
        <p14:creationId xmlns:p14="http://schemas.microsoft.com/office/powerpoint/2010/main" val="362854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AB0B-EFA6-6DA4-D5CD-C81739DCCBB8}"/>
              </a:ext>
            </a:extLst>
          </p:cNvPr>
          <p:cNvSpPr>
            <a:spLocks noGrp="1"/>
          </p:cNvSpPr>
          <p:nvPr>
            <p:ph type="title"/>
          </p:nvPr>
        </p:nvSpPr>
        <p:spPr/>
        <p:txBody>
          <a:bodyPr/>
          <a:lstStyle/>
          <a:p>
            <a:r>
              <a:rPr lang="en-US"/>
              <a:t>What's in a RAG?</a:t>
            </a:r>
          </a:p>
        </p:txBody>
      </p:sp>
      <p:graphicFrame>
        <p:nvGraphicFramePr>
          <p:cNvPr id="4" name="Table 3">
            <a:extLst>
              <a:ext uri="{FF2B5EF4-FFF2-40B4-BE49-F238E27FC236}">
                <a16:creationId xmlns:a16="http://schemas.microsoft.com/office/drawing/2014/main" id="{B93F23C5-466A-408A-AE42-B2715437D952}"/>
              </a:ext>
            </a:extLst>
          </p:cNvPr>
          <p:cNvGraphicFramePr>
            <a:graphicFrameLocks noGrp="1"/>
          </p:cNvGraphicFramePr>
          <p:nvPr>
            <p:extLst>
              <p:ext uri="{D42A27DB-BD31-4B8C-83A1-F6EECF244321}">
                <p14:modId xmlns:p14="http://schemas.microsoft.com/office/powerpoint/2010/main" val="4137620038"/>
              </p:ext>
            </p:extLst>
          </p:nvPr>
        </p:nvGraphicFramePr>
        <p:xfrm>
          <a:off x="588263" y="1217034"/>
          <a:ext cx="11383778" cy="5352273"/>
        </p:xfrm>
        <a:graphic>
          <a:graphicData uri="http://schemas.openxmlformats.org/drawingml/2006/table">
            <a:tbl>
              <a:tblPr firstRow="1" bandRow="1">
                <a:tableStyleId>{5C22544A-7EE6-4342-B048-85BDC9FD1C3A}</a:tableStyleId>
              </a:tblPr>
              <a:tblGrid>
                <a:gridCol w="3393533">
                  <a:extLst>
                    <a:ext uri="{9D8B030D-6E8A-4147-A177-3AD203B41FA5}">
                      <a16:colId xmlns:a16="http://schemas.microsoft.com/office/drawing/2014/main" val="461787052"/>
                    </a:ext>
                  </a:extLst>
                </a:gridCol>
                <a:gridCol w="5181058">
                  <a:extLst>
                    <a:ext uri="{9D8B030D-6E8A-4147-A177-3AD203B41FA5}">
                      <a16:colId xmlns:a16="http://schemas.microsoft.com/office/drawing/2014/main" val="2318204061"/>
                    </a:ext>
                  </a:extLst>
                </a:gridCol>
                <a:gridCol w="2809187">
                  <a:extLst>
                    <a:ext uri="{9D8B030D-6E8A-4147-A177-3AD203B41FA5}">
                      <a16:colId xmlns:a16="http://schemas.microsoft.com/office/drawing/2014/main" val="3117003249"/>
                    </a:ext>
                  </a:extLst>
                </a:gridCol>
              </a:tblGrid>
              <a:tr h="581444">
                <a:tc>
                  <a:txBody>
                    <a:bodyPr/>
                    <a:lstStyle/>
                    <a:p>
                      <a:r>
                        <a:rPr lang="en-US"/>
                        <a:t>Component</a:t>
                      </a:r>
                    </a:p>
                  </a:txBody>
                  <a:tcPr>
                    <a:solidFill>
                      <a:srgbClr val="2454C3"/>
                    </a:solidFill>
                  </a:tcPr>
                </a:tc>
                <a:tc>
                  <a:txBody>
                    <a:bodyPr/>
                    <a:lstStyle/>
                    <a:p>
                      <a:r>
                        <a:rPr lang="en-US"/>
                        <a:t>Examples</a:t>
                      </a:r>
                    </a:p>
                  </a:txBody>
                  <a:tcPr>
                    <a:solidFill>
                      <a:srgbClr val="2454C3"/>
                    </a:solidFill>
                  </a:tcPr>
                </a:tc>
                <a:tc>
                  <a:txBody>
                    <a:bodyPr/>
                    <a:lstStyle/>
                    <a:p>
                      <a:r>
                        <a:rPr lang="en-US"/>
                        <a:t>SDKs</a:t>
                      </a:r>
                    </a:p>
                  </a:txBody>
                  <a:tcPr>
                    <a:solidFill>
                      <a:srgbClr val="2454C3"/>
                    </a:solidFill>
                  </a:tcPr>
                </a:tc>
                <a:extLst>
                  <a:ext uri="{0D108BD9-81ED-4DB2-BD59-A6C34878D82A}">
                    <a16:rowId xmlns:a16="http://schemas.microsoft.com/office/drawing/2014/main" val="75146174"/>
                  </a:ext>
                </a:extLst>
              </a:tr>
              <a:tr h="45533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Embedding: </a:t>
                      </a:r>
                      <a:r>
                        <a:rPr lang="en-US"/>
                        <a:t>(Optional) A model that converts a user query into a vector embedding, to be used by retrieval step.</a:t>
                      </a:r>
                    </a:p>
                  </a:txBody>
                  <a:tcPr/>
                </a:tc>
                <a:tc>
                  <a:txBody>
                    <a:bodyPr/>
                    <a:lstStyle/>
                    <a:p>
                      <a:r>
                        <a:rPr lang="en-US" i="1"/>
                        <a:t>OpenAI: </a:t>
                      </a:r>
                      <a:r>
                        <a:rPr lang="en-US" i="0"/>
                        <a:t>ada-002, text-embedding-3</a:t>
                      </a:r>
                      <a:endParaRPr lang="en-US" err="1"/>
                    </a:p>
                  </a:txBody>
                  <a:tcPr/>
                </a:tc>
                <a:tc>
                  <a:txBody>
                    <a:bodyPr/>
                    <a:lstStyle/>
                    <a:p>
                      <a:r>
                        <a:rPr lang="en-US"/>
                        <a:t>openai</a:t>
                      </a:r>
                    </a:p>
                  </a:txBody>
                  <a:tcPr/>
                </a:tc>
                <a:extLst>
                  <a:ext uri="{0D108BD9-81ED-4DB2-BD59-A6C34878D82A}">
                    <a16:rowId xmlns:a16="http://schemas.microsoft.com/office/drawing/2014/main" val="1859367548"/>
                  </a:ext>
                </a:extLst>
              </a:tr>
              <a:tr h="80047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r>
                        <a:rPr lang="en-US" i="1" err="1"/>
                        <a:t>Azure AI Studio: </a:t>
                      </a:r>
                      <a:r>
                        <a:rPr lang="en-US" err="1"/>
                        <a:t>Cohere Embed</a:t>
                      </a:r>
                    </a:p>
                  </a:txBody>
                  <a:tcPr/>
                </a:tc>
                <a:tc>
                  <a:txBody>
                    <a:bodyPr/>
                    <a:lstStyle/>
                    <a:p>
                      <a:r>
                        <a:rPr lang="en-US"/>
                        <a:t>azure-ai-inference</a:t>
                      </a:r>
                    </a:p>
                  </a:txBody>
                  <a:tcPr/>
                </a:tc>
                <a:extLst>
                  <a:ext uri="{0D108BD9-81ED-4DB2-BD59-A6C34878D82A}">
                    <a16:rowId xmlns:a16="http://schemas.microsoft.com/office/drawing/2014/main" val="2319687680"/>
                  </a:ext>
                </a:extLst>
              </a:tr>
              <a:tr h="85722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Retrieval</a:t>
                      </a:r>
                      <a:r>
                        <a:rPr lang="en-US"/>
                        <a:t>: A knowledge base that can efficiently retrieve sources that match a user query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(Ideally supports both vector and full-text search)</a:t>
                      </a:r>
                    </a:p>
                  </a:txBody>
                  <a:tcPr/>
                </a:tc>
                <a:tc>
                  <a:txBody>
                    <a:bodyPr/>
                    <a:lstStyle/>
                    <a:p>
                      <a:r>
                        <a:rPr lang="en-US"/>
                        <a:t>Azure AI Search,</a:t>
                      </a:r>
                    </a:p>
                    <a:p>
                      <a:r>
                        <a:rPr lang="en-US"/>
                        <a:t>Azure </a:t>
                      </a:r>
                      <a:r>
                        <a:rPr lang="en-US" err="1"/>
                        <a:t>Cosmos DB</a:t>
                      </a:r>
                    </a:p>
                  </a:txBody>
                  <a:tcPr/>
                </a:tc>
                <a:tc>
                  <a:txBody>
                    <a:bodyPr/>
                    <a:lstStyle/>
                    <a:p>
                      <a:r>
                        <a:rPr lang="en-US"/>
                        <a:t>Azure Python SDK</a:t>
                      </a:r>
                    </a:p>
                    <a:p>
                      <a:endParaRPr lang="en-US"/>
                    </a:p>
                    <a:p>
                      <a:endParaRPr lang="en-US"/>
                    </a:p>
                  </a:txBody>
                  <a:tcPr/>
                </a:tc>
                <a:extLst>
                  <a:ext uri="{0D108BD9-81ED-4DB2-BD59-A6C34878D82A}">
                    <a16:rowId xmlns:a16="http://schemas.microsoft.com/office/drawing/2014/main" val="1236162622"/>
                  </a:ext>
                </a:extLst>
              </a:tr>
              <a:tr h="86245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PostgreSQL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SQLAlchemy, psycopg2</a:t>
                      </a:r>
                    </a:p>
                    <a:p>
                      <a:endParaRPr lang="en-US"/>
                    </a:p>
                  </a:txBody>
                  <a:tcPr/>
                </a:tc>
                <a:extLst>
                  <a:ext uri="{0D108BD9-81ED-4DB2-BD59-A6C34878D82A}">
                    <a16:rowId xmlns:a16="http://schemas.microsoft.com/office/drawing/2014/main" val="3003987370"/>
                  </a:ext>
                </a:extLst>
              </a:tr>
              <a:tr h="638633">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Generation</a:t>
                      </a:r>
                      <a:r>
                        <a:rPr lang="en-US"/>
                        <a:t>: A model that can answer questions based on the query based on the provided sources, and can include citations</a:t>
                      </a:r>
                    </a:p>
                    <a:p>
                      <a:endParaRPr lang="en-US"/>
                    </a:p>
                  </a:txBody>
                  <a:tcPr/>
                </a:tc>
                <a:tc>
                  <a:txBody>
                    <a:bodyPr/>
                    <a:lstStyle/>
                    <a:p>
                      <a:r>
                        <a:rPr lang="en-US" i="1"/>
                        <a:t>OpenAI: </a:t>
                      </a:r>
                      <a:r>
                        <a:rPr lang="en-US"/>
                        <a:t>GPT 3.5, GPT 4, GPT-4o</a:t>
                      </a:r>
                    </a:p>
                  </a:txBody>
                  <a:tcPr/>
                </a:tc>
                <a:tc>
                  <a:txBody>
                    <a:bodyPr/>
                    <a:lstStyle/>
                    <a:p>
                      <a:r>
                        <a:rPr lang="en-US"/>
                        <a:t>openai</a:t>
                      </a:r>
                    </a:p>
                  </a:txBody>
                  <a:tcPr/>
                </a:tc>
                <a:extLst>
                  <a:ext uri="{0D108BD9-81ED-4DB2-BD59-A6C34878D82A}">
                    <a16:rowId xmlns:a16="http://schemas.microsoft.com/office/drawing/2014/main" val="968267010"/>
                  </a:ext>
                </a:extLst>
              </a:tr>
              <a:tr h="1099532">
                <a:tc vMerge="1">
                  <a:txBody>
                    <a:bodyPr/>
                    <a:lstStyle/>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i="1"/>
                        <a:t>Azure AI Studio: </a:t>
                      </a:r>
                      <a:r>
                        <a:rPr lang="en-US"/>
                        <a:t>Meta Llama3, Mistral, Cohere 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azure-ai-inference</a:t>
                      </a:r>
                    </a:p>
                    <a:p>
                      <a:endParaRPr lang="en-US"/>
                    </a:p>
                  </a:txBody>
                  <a:tcPr/>
                </a:tc>
                <a:extLst>
                  <a:ext uri="{0D108BD9-81ED-4DB2-BD59-A6C34878D82A}">
                    <a16:rowId xmlns:a16="http://schemas.microsoft.com/office/drawing/2014/main" val="1271963051"/>
                  </a:ext>
                </a:extLst>
              </a:tr>
            </a:tbl>
          </a:graphicData>
        </a:graphic>
      </p:graphicFrame>
    </p:spTree>
    <p:extLst>
      <p:ext uri="{BB962C8B-B14F-4D97-AF65-F5344CB8AC3E}">
        <p14:creationId xmlns:p14="http://schemas.microsoft.com/office/powerpoint/2010/main" val="20727588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EE283-9C84-97BF-4329-487764697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D0D85-49E0-546C-1957-2C3B1B1880DF}"/>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RAG: </a:t>
            </a:r>
            <a:r>
              <a:rPr lang="en-US" u="sng">
                <a:effectLst>
                  <a:glow rad="63500">
                    <a:schemeClr val="bg1">
                      <a:alpha val="40000"/>
                    </a:schemeClr>
                  </a:glow>
                </a:effectLst>
                <a:latin typeface="Segoe UI Semibold" panose="020B0702040204020203" pitchFamily="34" charset="0"/>
                <a:cs typeface="Segoe UI Semibold" panose="020B0702040204020203" pitchFamily="34" charset="0"/>
              </a:rPr>
              <a:t>R</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etrieval </a:t>
            </a:r>
            <a:r>
              <a:rPr lang="en-US" b="1" u="sng">
                <a:effectLst>
                  <a:glow rad="63500">
                    <a:schemeClr val="bg1">
                      <a:alpha val="40000"/>
                    </a:schemeClr>
                  </a:glow>
                </a:effectLst>
                <a:latin typeface="Segoe UI Semibold" panose="020B0702040204020203" pitchFamily="34" charset="0"/>
                <a:cs typeface="Segoe UI Semibold" panose="020B0702040204020203" pitchFamily="34" charset="0"/>
              </a:rPr>
              <a:t>A</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ugmented </a:t>
            </a:r>
            <a:r>
              <a:rPr lang="en-US" b="1" u="sng">
                <a:effectLst>
                  <a:glow rad="63500">
                    <a:schemeClr val="bg1">
                      <a:alpha val="40000"/>
                    </a:schemeClr>
                  </a:glow>
                </a:effectLst>
                <a:latin typeface="Segoe UI Semibold" panose="020B0702040204020203" pitchFamily="34" charset="0"/>
                <a:cs typeface="Segoe UI Semibold" panose="020B0702040204020203" pitchFamily="34" charset="0"/>
              </a:rPr>
              <a:t>G</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eneration</a:t>
            </a:r>
            <a:endParaRPr lang="en-US"/>
          </a:p>
        </p:txBody>
      </p:sp>
      <p:grpSp>
        <p:nvGrpSpPr>
          <p:cNvPr id="4" name="Group 3">
            <a:extLst>
              <a:ext uri="{FF2B5EF4-FFF2-40B4-BE49-F238E27FC236}">
                <a16:creationId xmlns:a16="http://schemas.microsoft.com/office/drawing/2014/main" id="{D6C3D498-35C1-D25B-D320-4859454BEFBF}"/>
              </a:ext>
            </a:extLst>
          </p:cNvPr>
          <p:cNvGrpSpPr/>
          <p:nvPr/>
        </p:nvGrpSpPr>
        <p:grpSpPr>
          <a:xfrm>
            <a:off x="2043763" y="3689574"/>
            <a:ext cx="5118999" cy="2954783"/>
            <a:chOff x="2043763" y="3689574"/>
            <a:chExt cx="5118999" cy="2954783"/>
          </a:xfrm>
        </p:grpSpPr>
        <p:sp>
          <p:nvSpPr>
            <p:cNvPr id="3" name="Text Placeholder 5">
              <a:extLst>
                <a:ext uri="{FF2B5EF4-FFF2-40B4-BE49-F238E27FC236}">
                  <a16:creationId xmlns:a16="http://schemas.microsoft.com/office/drawing/2014/main" id="{3B32986C-E1E0-B672-51DB-17D9FBFB73B3}"/>
                </a:ext>
              </a:extLst>
            </p:cNvPr>
            <p:cNvSpPr txBox="1">
              <a:spLocks/>
            </p:cNvSpPr>
            <p:nvPr/>
          </p:nvSpPr>
          <p:spPr>
            <a:xfrm>
              <a:off x="2659287" y="5025326"/>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Document Search</a:t>
              </a:r>
              <a:endParaRPr lang="en-US" sz="5550">
                <a:cs typeface="Arial"/>
              </a:endParaRPr>
            </a:p>
          </p:txBody>
        </p:sp>
        <p:pic>
          <p:nvPicPr>
            <p:cNvPr id="16" name="Graphic 3">
              <a:extLst>
                <a:ext uri="{FF2B5EF4-FFF2-40B4-BE49-F238E27FC236}">
                  <a16:creationId xmlns:a16="http://schemas.microsoft.com/office/drawing/2014/main" id="{95ECDBF3-0AF3-C538-1684-DA59D944F8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0685" y="3689574"/>
              <a:ext cx="1168288" cy="1291166"/>
            </a:xfrm>
            <a:prstGeom prst="rect">
              <a:avLst/>
            </a:prstGeom>
          </p:spPr>
        </p:pic>
        <p:sp>
          <p:nvSpPr>
            <p:cNvPr id="17" name="Arrow: Right 8">
              <a:extLst>
                <a:ext uri="{FF2B5EF4-FFF2-40B4-BE49-F238E27FC236}">
                  <a16:creationId xmlns:a16="http://schemas.microsoft.com/office/drawing/2014/main" id="{5B3EB23B-6307-C7E4-502F-1516FC83C8A1}"/>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7">
              <a:extLst>
                <a:ext uri="{FF2B5EF4-FFF2-40B4-BE49-F238E27FC236}">
                  <a16:creationId xmlns:a16="http://schemas.microsoft.com/office/drawing/2014/main" id="{2CD8FEEC-3DF9-9465-14C4-26889A13D7CB}"/>
                </a:ext>
              </a:extLst>
            </p:cNvPr>
            <p:cNvSpPr txBox="1"/>
            <p:nvPr/>
          </p:nvSpPr>
          <p:spPr>
            <a:xfrm>
              <a:off x="4388950" y="4613032"/>
              <a:ext cx="2773812" cy="203132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err="1">
                  <a:solidFill>
                    <a:schemeClr val="tx1"/>
                  </a:solidFill>
                  <a:ea typeface="+mn-lt"/>
                  <a:cs typeface="+mn-lt"/>
                </a:rPr>
                <a:t>vehicle | year | msrp | acceleration |</a:t>
              </a:r>
            </a:p>
            <a:p>
              <a:r>
                <a:rPr lang="en-US" sz="1200" err="1">
                  <a:solidFill>
                    <a:schemeClr val="tx1"/>
                  </a:solidFill>
                  <a:ea typeface="+mn-lt"/>
                  <a:cs typeface="+mn-lt"/>
                </a:rPr>
                <a:t> ---  |  ---  |  ---  |  ---  |  ---  |  --- </a:t>
              </a:r>
            </a:p>
            <a:p>
              <a:r>
                <a:rPr lang="en-US" sz="1200" err="1">
                  <a:solidFill>
                    <a:schemeClr val="tx1"/>
                  </a:solidFill>
                  <a:ea typeface="+mn-lt"/>
                  <a:cs typeface="+mn-lt"/>
                </a:rPr>
                <a:t>Prius (1st Gen) | 1997 | 24509.74 | 7.46 |</a:t>
              </a:r>
            </a:p>
            <a:p>
              <a:r>
                <a:rPr lang="en-US" sz="1200" err="1">
                  <a:solidFill>
                    <a:schemeClr val="tx1"/>
                  </a:solidFill>
                  <a:ea typeface="+mn-lt"/>
                  <a:cs typeface="+mn-lt"/>
                </a:rPr>
                <a:t>Prius (2nd Gen) | 2000 | 26832.25 | 7.97 |</a:t>
              </a:r>
            </a:p>
            <a:p>
              <a:r>
                <a:rPr lang="en-US" sz="1200" err="1">
                  <a:solidFill>
                    <a:schemeClr val="tx1"/>
                  </a:solidFill>
                  <a:ea typeface="+mn-lt"/>
                  <a:cs typeface="+mn-lt"/>
                </a:rPr>
                <a:t>Prius (3rd Gen) | 2009 | 24641.18 | 9.6 |</a:t>
              </a:r>
            </a:p>
            <a:p>
              <a:r>
                <a:rPr lang="en-US" sz="1200" err="1">
                  <a:solidFill>
                    <a:schemeClr val="tx1"/>
                  </a:solidFill>
                  <a:ea typeface="+mn-lt"/>
                  <a:cs typeface="+mn-lt"/>
                </a:rPr>
                <a:t>Prius V | 2011 | 27272.28 | 9.51 |</a:t>
              </a:r>
            </a:p>
            <a:p>
              <a:r>
                <a:rPr lang="en-US" sz="1200" err="1">
                  <a:solidFill>
                    <a:schemeClr val="tx1"/>
                  </a:solidFill>
                  <a:ea typeface="+mn-lt"/>
                  <a:cs typeface="+mn-lt"/>
                </a:rPr>
                <a:t>Prius C | 2012 | 19006.62 | 9.35 |</a:t>
              </a:r>
            </a:p>
            <a:p>
              <a:r>
                <a:rPr lang="en-US" sz="1200" err="1">
                  <a:solidFill>
                    <a:schemeClr val="tx1"/>
                  </a:solidFill>
                  <a:ea typeface="+mn-lt"/>
                  <a:cs typeface="+mn-lt"/>
                </a:rPr>
                <a:t>Prius PHV | 2012 | 32095.61 | 8.82 |</a:t>
              </a:r>
            </a:p>
            <a:p>
              <a:r>
                <a:rPr lang="en-US" sz="1200" err="1">
                  <a:solidFill>
                    <a:schemeClr val="tx1"/>
                  </a:solidFill>
                  <a:ea typeface="+mn-lt"/>
                  <a:cs typeface="+mn-lt"/>
                </a:rPr>
                <a:t>Prius C | 2013 | 19080.0 | 8.7 |</a:t>
              </a:r>
            </a:p>
            <a:p>
              <a:r>
                <a:rPr lang="en-US" sz="1200" err="1">
                  <a:solidFill>
                    <a:schemeClr val="tx1"/>
                  </a:solidFill>
                  <a:ea typeface="+mn-lt"/>
                  <a:cs typeface="+mn-lt"/>
                </a:rPr>
                <a:t>Prius | 2013 | 24200.0 | 10.2 |</a:t>
              </a:r>
            </a:p>
            <a:p>
              <a:r>
                <a:rPr lang="en-US" sz="1200" err="1">
                  <a:solidFill>
                    <a:schemeClr val="tx1"/>
                  </a:solidFill>
                  <a:ea typeface="+mn-lt"/>
                  <a:cs typeface="+mn-lt"/>
                </a:rPr>
                <a:t>Prius Plug-in | 2013 | 32000.0 | 9.17 |</a:t>
              </a:r>
              <a:endParaRPr lang="en-US" sz="1200">
                <a:solidFill>
                  <a:schemeClr val="tx1"/>
                </a:solidFill>
                <a:ea typeface="+mn-lt"/>
                <a:cs typeface="+mn-lt"/>
              </a:endParaRPr>
            </a:p>
          </p:txBody>
        </p:sp>
      </p:grpSp>
      <p:grpSp>
        <p:nvGrpSpPr>
          <p:cNvPr id="5" name="Group 4">
            <a:extLst>
              <a:ext uri="{FF2B5EF4-FFF2-40B4-BE49-F238E27FC236}">
                <a16:creationId xmlns:a16="http://schemas.microsoft.com/office/drawing/2014/main" id="{44041A92-2B44-BEFD-8D4C-2AEF158E9A12}"/>
              </a:ext>
            </a:extLst>
          </p:cNvPr>
          <p:cNvGrpSpPr/>
          <p:nvPr/>
        </p:nvGrpSpPr>
        <p:grpSpPr>
          <a:xfrm>
            <a:off x="2043402" y="1728219"/>
            <a:ext cx="9852663" cy="4785685"/>
            <a:chOff x="2043402" y="1728219"/>
            <a:chExt cx="9852663" cy="4785685"/>
          </a:xfrm>
        </p:grpSpPr>
        <p:sp>
          <p:nvSpPr>
            <p:cNvPr id="19" name="Text Placeholder 5">
              <a:extLst>
                <a:ext uri="{FF2B5EF4-FFF2-40B4-BE49-F238E27FC236}">
                  <a16:creationId xmlns:a16="http://schemas.microsoft.com/office/drawing/2014/main" id="{3C580CDC-C1B6-0D9A-56C1-698942308ECD}"/>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20" name="Graphic 2">
              <a:extLst>
                <a:ext uri="{FF2B5EF4-FFF2-40B4-BE49-F238E27FC236}">
                  <a16:creationId xmlns:a16="http://schemas.microsoft.com/office/drawing/2014/main" id="{58489EEB-F1DC-B61B-BFBA-4C51EA57B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3033" y="3326932"/>
              <a:ext cx="1627908" cy="1721555"/>
            </a:xfrm>
            <a:prstGeom prst="rect">
              <a:avLst/>
            </a:prstGeom>
          </p:spPr>
        </p:pic>
        <p:sp>
          <p:nvSpPr>
            <p:cNvPr id="21" name="Arrow: Right 10">
              <a:extLst>
                <a:ext uri="{FF2B5EF4-FFF2-40B4-BE49-F238E27FC236}">
                  <a16:creationId xmlns:a16="http://schemas.microsoft.com/office/drawing/2014/main" id="{23A8EBE2-6AD9-8DCF-FE47-2F068C157347}"/>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11">
              <a:extLst>
                <a:ext uri="{FF2B5EF4-FFF2-40B4-BE49-F238E27FC236}">
                  <a16:creationId xmlns:a16="http://schemas.microsoft.com/office/drawing/2014/main" id="{A3D3C999-FE47-0D28-2C7B-27CB3568ADEE}"/>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88307A12-D5E4-8433-C08A-79709E5A2215}"/>
                </a:ext>
              </a:extLst>
            </p:cNvPr>
            <p:cNvGrpSpPr/>
            <p:nvPr/>
          </p:nvGrpSpPr>
          <p:grpSpPr>
            <a:xfrm>
              <a:off x="8707029" y="1728219"/>
              <a:ext cx="3189036" cy="1290070"/>
              <a:chOff x="19242487" y="2962848"/>
              <a:chExt cx="4664094" cy="2466784"/>
            </a:xfrm>
          </p:grpSpPr>
          <p:sp>
            <p:nvSpPr>
              <p:cNvPr id="24" name="Speech Bubble: Rectangle with Corners Rounded 18">
                <a:extLst>
                  <a:ext uri="{FF2B5EF4-FFF2-40B4-BE49-F238E27FC236}">
                    <a16:creationId xmlns:a16="http://schemas.microsoft.com/office/drawing/2014/main" id="{AFF3F464-E7AC-1290-C912-7172645DB7A6}"/>
                  </a:ext>
                </a:extLst>
              </p:cNvPr>
              <p:cNvSpPr/>
              <p:nvPr/>
            </p:nvSpPr>
            <p:spPr bwMode="auto">
              <a:xfrm>
                <a:off x="19242487" y="2962848"/>
                <a:ext cx="4664094"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12">
                <a:extLst>
                  <a:ext uri="{FF2B5EF4-FFF2-40B4-BE49-F238E27FC236}">
                    <a16:creationId xmlns:a16="http://schemas.microsoft.com/office/drawing/2014/main" id="{627C13D3-54B7-1D66-88DF-6F22D8A82E7F}"/>
                  </a:ext>
                </a:extLst>
              </p:cNvPr>
              <p:cNvSpPr txBox="1"/>
              <p:nvPr/>
            </p:nvSpPr>
            <p:spPr>
              <a:xfrm>
                <a:off x="19491020" y="3395992"/>
                <a:ext cx="4246078" cy="158897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The Prius V has an acceleration of 9.51 seconds from 0 to 60 mph.</a:t>
                </a:r>
                <a:endParaRPr lang="en-US" sz="1800" baseline="30000">
                  <a:latin typeface="Segoe UI"/>
                  <a:cs typeface="Segoe UI"/>
                </a:endParaRPr>
              </a:p>
            </p:txBody>
          </p:sp>
        </p:grpSp>
        <p:pic>
          <p:nvPicPr>
            <p:cNvPr id="26" name="Graphic 14">
              <a:extLst>
                <a:ext uri="{FF2B5EF4-FFF2-40B4-BE49-F238E27FC236}">
                  <a16:creationId xmlns:a16="http://schemas.microsoft.com/office/drawing/2014/main" id="{2AAFD11C-607C-62F9-E89F-2C6D58D41C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0686" y="3143619"/>
              <a:ext cx="1537460" cy="1617942"/>
            </a:xfrm>
            <a:prstGeom prst="rect">
              <a:avLst/>
            </a:prstGeom>
          </p:spPr>
        </p:pic>
        <p:sp>
          <p:nvSpPr>
            <p:cNvPr id="27" name="Arrow: Right 17">
              <a:extLst>
                <a:ext uri="{FF2B5EF4-FFF2-40B4-BE49-F238E27FC236}">
                  <a16:creationId xmlns:a16="http://schemas.microsoft.com/office/drawing/2014/main" id="{0F586DB3-3783-1740-99CF-B79B28F8AD87}"/>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C4C0D4D-B687-C5BD-C08E-5D8EEA2B0264}"/>
              </a:ext>
            </a:extLst>
          </p:cNvPr>
          <p:cNvGrpSpPr/>
          <p:nvPr/>
        </p:nvGrpSpPr>
        <p:grpSpPr>
          <a:xfrm>
            <a:off x="206896" y="2408099"/>
            <a:ext cx="3569761" cy="3686895"/>
            <a:chOff x="196957" y="2505555"/>
            <a:chExt cx="3569761" cy="3686895"/>
          </a:xfrm>
        </p:grpSpPr>
        <p:pic>
          <p:nvPicPr>
            <p:cNvPr id="29" name="Graphic 13">
              <a:extLst>
                <a:ext uri="{FF2B5EF4-FFF2-40B4-BE49-F238E27FC236}">
                  <a16:creationId xmlns:a16="http://schemas.microsoft.com/office/drawing/2014/main" id="{5C47DACF-227F-7727-C68F-25C9F98998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107" y="3488251"/>
              <a:ext cx="1477321" cy="1530271"/>
            </a:xfrm>
            <a:prstGeom prst="rect">
              <a:avLst/>
            </a:prstGeom>
          </p:spPr>
        </p:pic>
        <p:sp>
          <p:nvSpPr>
            <p:cNvPr id="30" name="Text Placeholder 5">
              <a:extLst>
                <a:ext uri="{FF2B5EF4-FFF2-40B4-BE49-F238E27FC236}">
                  <a16:creationId xmlns:a16="http://schemas.microsoft.com/office/drawing/2014/main" id="{9F42EBF4-18FF-7842-6375-8420BC139F3D}"/>
                </a:ext>
              </a:extLst>
            </p:cNvPr>
            <p:cNvSpPr txBox="1">
              <a:spLocks/>
            </p:cNvSpPr>
            <p:nvPr/>
          </p:nvSpPr>
          <p:spPr>
            <a:xfrm>
              <a:off x="196957" y="5182139"/>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31" name="Group 30">
              <a:extLst>
                <a:ext uri="{FF2B5EF4-FFF2-40B4-BE49-F238E27FC236}">
                  <a16:creationId xmlns:a16="http://schemas.microsoft.com/office/drawing/2014/main" id="{D639F50A-443D-1082-1B71-0C27CADBD3AC}"/>
                </a:ext>
              </a:extLst>
            </p:cNvPr>
            <p:cNvGrpSpPr/>
            <p:nvPr/>
          </p:nvGrpSpPr>
          <p:grpSpPr>
            <a:xfrm>
              <a:off x="305871" y="2505555"/>
              <a:ext cx="3460847" cy="683680"/>
              <a:chOff x="521530" y="4579550"/>
              <a:chExt cx="5425157" cy="1096969"/>
            </a:xfrm>
          </p:grpSpPr>
          <p:sp>
            <p:nvSpPr>
              <p:cNvPr id="32" name="Speech Bubble: Rectangle with Corners Rounded 7">
                <a:extLst>
                  <a:ext uri="{FF2B5EF4-FFF2-40B4-BE49-F238E27FC236}">
                    <a16:creationId xmlns:a16="http://schemas.microsoft.com/office/drawing/2014/main" id="{AC474ED7-8B5F-250D-AC31-772712B100E4}"/>
                  </a:ext>
                </a:extLst>
              </p:cNvPr>
              <p:cNvSpPr/>
              <p:nvPr/>
            </p:nvSpPr>
            <p:spPr bwMode="auto">
              <a:xfrm>
                <a:off x="521530" y="4579550"/>
                <a:ext cx="5425157" cy="1096969"/>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FF3287C1-B856-81BE-7622-436BCAABE3C4}"/>
                  </a:ext>
                </a:extLst>
              </p:cNvPr>
              <p:cNvSpPr txBox="1">
                <a:spLocks/>
              </p:cNvSpPr>
              <p:nvPr/>
            </p:nvSpPr>
            <p:spPr>
              <a:xfrm>
                <a:off x="672027" y="4766660"/>
                <a:ext cx="5239178" cy="76013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How fast is the Prius V?</a:t>
                </a:r>
                <a:endParaRPr lang="en-US" sz="2000">
                  <a:latin typeface="Segoe UI"/>
                  <a:cs typeface="Segoe UI"/>
                </a:endParaRPr>
              </a:p>
            </p:txBody>
          </p:sp>
        </p:grpSp>
      </p:grpSp>
    </p:spTree>
    <p:extLst>
      <p:ext uri="{BB962C8B-B14F-4D97-AF65-F5344CB8AC3E}">
        <p14:creationId xmlns:p14="http://schemas.microsoft.com/office/powerpoint/2010/main" val="3936671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8841D-B764-6A1A-FEA6-523EF285F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87128-B3DF-D829-5199-BBE339A7427E}"/>
              </a:ext>
            </a:extLst>
          </p:cNvPr>
          <p:cNvSpPr>
            <a:spLocks noGrp="1"/>
          </p:cNvSpPr>
          <p:nvPr>
            <p:ph type="title"/>
          </p:nvPr>
        </p:nvSpPr>
        <p:spPr/>
        <p:txBody>
          <a:bodyPr/>
          <a:lstStyle/>
          <a:p>
            <a:r>
              <a:rPr lang="en-US"/>
              <a:t>Optional: Orchestrators and LLM wrappers</a:t>
            </a:r>
          </a:p>
        </p:txBody>
      </p:sp>
      <p:graphicFrame>
        <p:nvGraphicFramePr>
          <p:cNvPr id="3" name="Table 2">
            <a:extLst>
              <a:ext uri="{FF2B5EF4-FFF2-40B4-BE49-F238E27FC236}">
                <a16:creationId xmlns:a16="http://schemas.microsoft.com/office/drawing/2014/main" id="{EDB6C3B1-FC05-9E11-DCF2-D4E75AC3A491}"/>
              </a:ext>
            </a:extLst>
          </p:cNvPr>
          <p:cNvGraphicFramePr>
            <a:graphicFrameLocks noGrp="1"/>
          </p:cNvGraphicFramePr>
          <p:nvPr>
            <p:extLst>
              <p:ext uri="{D42A27DB-BD31-4B8C-83A1-F6EECF244321}">
                <p14:modId xmlns:p14="http://schemas.microsoft.com/office/powerpoint/2010/main" val="3221524689"/>
              </p:ext>
            </p:extLst>
          </p:nvPr>
        </p:nvGraphicFramePr>
        <p:xfrm>
          <a:off x="588263" y="1263533"/>
          <a:ext cx="11383778" cy="5322548"/>
        </p:xfrm>
        <a:graphic>
          <a:graphicData uri="http://schemas.openxmlformats.org/drawingml/2006/table">
            <a:tbl>
              <a:tblPr firstRow="1" bandRow="1">
                <a:tableStyleId>{5C22544A-7EE6-4342-B048-85BDC9FD1C3A}</a:tableStyleId>
              </a:tblPr>
              <a:tblGrid>
                <a:gridCol w="3012776">
                  <a:extLst>
                    <a:ext uri="{9D8B030D-6E8A-4147-A177-3AD203B41FA5}">
                      <a16:colId xmlns:a16="http://schemas.microsoft.com/office/drawing/2014/main" val="461787052"/>
                    </a:ext>
                  </a:extLst>
                </a:gridCol>
                <a:gridCol w="3547906">
                  <a:extLst>
                    <a:ext uri="{9D8B030D-6E8A-4147-A177-3AD203B41FA5}">
                      <a16:colId xmlns:a16="http://schemas.microsoft.com/office/drawing/2014/main" val="2318204061"/>
                    </a:ext>
                  </a:extLst>
                </a:gridCol>
                <a:gridCol w="4823096">
                  <a:extLst>
                    <a:ext uri="{9D8B030D-6E8A-4147-A177-3AD203B41FA5}">
                      <a16:colId xmlns:a16="http://schemas.microsoft.com/office/drawing/2014/main" val="3117003249"/>
                    </a:ext>
                  </a:extLst>
                </a:gridCol>
              </a:tblGrid>
              <a:tr h="543858">
                <a:tc>
                  <a:txBody>
                    <a:bodyPr/>
                    <a:lstStyle/>
                    <a:p>
                      <a:r>
                        <a:rPr lang="en-US"/>
                        <a:t>Library</a:t>
                      </a:r>
                    </a:p>
                  </a:txBody>
                  <a:tcPr>
                    <a:solidFill>
                      <a:srgbClr val="2454C3"/>
                    </a:solidFill>
                  </a:tcPr>
                </a:tc>
                <a:tc>
                  <a:txBody>
                    <a:bodyPr/>
                    <a:lstStyle/>
                    <a:p>
                      <a:r>
                        <a:rPr lang="en-US"/>
                        <a:t>Focus</a:t>
                      </a:r>
                    </a:p>
                  </a:txBody>
                  <a:tcPr>
                    <a:solidFill>
                      <a:srgbClr val="2454C3"/>
                    </a:solidFill>
                  </a:tcPr>
                </a:tc>
                <a:tc>
                  <a:txBody>
                    <a:bodyPr/>
                    <a:lstStyle/>
                    <a:p>
                      <a:r>
                        <a:rPr lang="en-US"/>
                        <a:t>URL</a:t>
                      </a:r>
                    </a:p>
                  </a:txBody>
                  <a:tcPr>
                    <a:solidFill>
                      <a:srgbClr val="2454C3"/>
                    </a:solidFill>
                  </a:tcPr>
                </a:tc>
                <a:extLst>
                  <a:ext uri="{0D108BD9-81ED-4DB2-BD59-A6C34878D82A}">
                    <a16:rowId xmlns:a16="http://schemas.microsoft.com/office/drawing/2014/main" val="75146174"/>
                  </a:ext>
                </a:extLst>
              </a:tr>
              <a:tr h="7911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t>Llamaindex</a:t>
                      </a:r>
                    </a:p>
                  </a:txBody>
                  <a:tcPr/>
                </a:tc>
                <a:tc>
                  <a:txBody>
                    <a:bodyPr/>
                    <a:lstStyle/>
                    <a:p>
                      <a:r>
                        <a:rPr lang="en-US" err="1"/>
                        <a:t>RAG and agentic flows</a:t>
                      </a:r>
                    </a:p>
                  </a:txBody>
                  <a:tcPr/>
                </a:tc>
                <a:tc>
                  <a:txBody>
                    <a:bodyPr/>
                    <a:lstStyle/>
                    <a:p>
                      <a:r>
                        <a:rPr lang="en-US">
                          <a:solidFill>
                            <a:schemeClr val="bg1"/>
                          </a:solidFill>
                          <a:hlinkClick r:id="rId2">
                            <a:extLst>
                              <a:ext uri="{A12FA001-AC4F-418D-AE19-62706E023703}">
                                <ahyp:hlinkClr xmlns:ahyp="http://schemas.microsoft.com/office/drawing/2018/hyperlinkcolor" val="tx"/>
                              </a:ext>
                            </a:extLst>
                          </a:hlinkClick>
                        </a:rPr>
                        <a:t>https://docs.llamaindex.ai/</a:t>
                      </a:r>
                      <a:endParaRPr lang="en-US">
                        <a:solidFill>
                          <a:schemeClr val="bg1"/>
                        </a:solidFill>
                      </a:endParaRPr>
                    </a:p>
                  </a:txBody>
                  <a:tcPr/>
                </a:tc>
                <a:extLst>
                  <a:ext uri="{0D108BD9-81ED-4DB2-BD59-A6C34878D82A}">
                    <a16:rowId xmlns:a16="http://schemas.microsoft.com/office/drawing/2014/main" val="1859367548"/>
                  </a:ext>
                </a:extLst>
              </a:tr>
              <a:tr h="7911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t>Langchain</a:t>
                      </a:r>
                      <a:endParaRPr lang="en-US" sz="2400"/>
                    </a:p>
                  </a:txBody>
                  <a:tcPr/>
                </a:tc>
                <a:tc>
                  <a:txBody>
                    <a:bodyPr/>
                    <a:lstStyle/>
                    <a:p>
                      <a:r>
                        <a:rPr lang="en-US" err="1"/>
                        <a:t>RAG and agentic flows, memory</a:t>
                      </a:r>
                    </a:p>
                  </a:txBody>
                  <a:tcPr/>
                </a:tc>
                <a:tc>
                  <a:txBody>
                    <a:bodyPr/>
                    <a:lstStyle/>
                    <a:p>
                      <a:r>
                        <a:rPr lang="en-US">
                          <a:solidFill>
                            <a:schemeClr val="bg1"/>
                          </a:solidFill>
                          <a:hlinkClick r:id="rId3">
                            <a:extLst>
                              <a:ext uri="{A12FA001-AC4F-418D-AE19-62706E023703}">
                                <ahyp:hlinkClr xmlns:ahyp="http://schemas.microsoft.com/office/drawing/2018/hyperlinkcolor" val="tx"/>
                              </a:ext>
                            </a:extLst>
                          </a:hlinkClick>
                        </a:rPr>
                        <a:t>https://python.langchain.com/</a:t>
                      </a:r>
                      <a:endParaRPr lang="en-US">
                        <a:solidFill>
                          <a:schemeClr val="bg1"/>
                        </a:solidFill>
                      </a:endParaRPr>
                    </a:p>
                  </a:txBody>
                  <a:tcPr/>
                </a:tc>
                <a:extLst>
                  <a:ext uri="{0D108BD9-81ED-4DB2-BD59-A6C34878D82A}">
                    <a16:rowId xmlns:a16="http://schemas.microsoft.com/office/drawing/2014/main" val="1236162622"/>
                  </a:ext>
                </a:extLst>
              </a:tr>
              <a:tr h="7911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t>Semantic Kernel</a:t>
                      </a:r>
                      <a:endParaRPr lang="en-US" sz="2400"/>
                    </a:p>
                    <a:p>
                      <a:endParaRPr lang="en-US" sz="2400"/>
                    </a:p>
                  </a:txBody>
                  <a:tcPr/>
                </a:tc>
                <a:tc>
                  <a:txBody>
                    <a:bodyPr/>
                    <a:lstStyle/>
                    <a:p>
                      <a:r>
                        <a:rPr lang="en-US"/>
                        <a:t>RAG and agentic flows, memory</a:t>
                      </a:r>
                    </a:p>
                  </a:txBody>
                  <a:tcPr/>
                </a:tc>
                <a:tc>
                  <a:txBody>
                    <a:bodyPr/>
                    <a:lstStyle/>
                    <a:p>
                      <a:r>
                        <a:rPr lang="en-US">
                          <a:solidFill>
                            <a:schemeClr val="bg1"/>
                          </a:solidFill>
                          <a:hlinkClick r:id="rId4">
                            <a:extLst>
                              <a:ext uri="{A12FA001-AC4F-418D-AE19-62706E023703}">
                                <ahyp:hlinkClr xmlns:ahyp="http://schemas.microsoft.com/office/drawing/2018/hyperlinkcolor" val="tx"/>
                              </a:ext>
                            </a:extLst>
                          </a:hlinkClick>
                        </a:rPr>
                        <a:t>https://pypi.org/project/semantic-kernel/</a:t>
                      </a:r>
                      <a:endParaRPr lang="en-US">
                        <a:solidFill>
                          <a:schemeClr val="bg1"/>
                        </a:solidFill>
                      </a:endParaRPr>
                    </a:p>
                  </a:txBody>
                  <a:tcPr/>
                </a:tc>
                <a:extLst>
                  <a:ext uri="{0D108BD9-81ED-4DB2-BD59-A6C34878D82A}">
                    <a16:rowId xmlns:a16="http://schemas.microsoft.com/office/drawing/2014/main" val="968267010"/>
                  </a:ext>
                </a:extLst>
              </a:tr>
              <a:tr h="791146">
                <a:tc>
                  <a:txBody>
                    <a:bodyPr/>
                    <a:lstStyle/>
                    <a:p>
                      <a:r>
                        <a:rPr lang="en-US" sz="2400" b="1"/>
                        <a:t>Autogen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Agentic flows</a:t>
                      </a:r>
                    </a:p>
                  </a:txBody>
                  <a:tcPr/>
                </a:tc>
                <a:tc>
                  <a:txBody>
                    <a:bodyPr/>
                    <a:lstStyle/>
                    <a:p>
                      <a:r>
                        <a:rPr lang="en-US">
                          <a:solidFill>
                            <a:schemeClr val="bg1"/>
                          </a:solidFill>
                          <a:hlinkClick r:id="rId5">
                            <a:extLst>
                              <a:ext uri="{A12FA001-AC4F-418D-AE19-62706E023703}">
                                <ahyp:hlinkClr xmlns:ahyp="http://schemas.microsoft.com/office/drawing/2018/hyperlinkcolor" val="tx"/>
                              </a:ext>
                            </a:extLst>
                          </a:hlinkClick>
                        </a:rPr>
                        <a:t>https://microsoft.github.io/autogen/</a:t>
                      </a:r>
                      <a:endParaRPr lang="en-US">
                        <a:solidFill>
                          <a:schemeClr val="bg1"/>
                        </a:solidFill>
                      </a:endParaRPr>
                    </a:p>
                  </a:txBody>
                  <a:tcPr/>
                </a:tc>
                <a:extLst>
                  <a:ext uri="{0D108BD9-81ED-4DB2-BD59-A6C34878D82A}">
                    <a16:rowId xmlns:a16="http://schemas.microsoft.com/office/drawing/2014/main" val="1412812058"/>
                  </a:ext>
                </a:extLst>
              </a:tr>
              <a:tr h="791146">
                <a:tc>
                  <a:txBody>
                    <a:bodyPr/>
                    <a:lstStyle/>
                    <a:p>
                      <a:r>
                        <a:rPr lang="en-US" sz="2400" b="1"/>
                        <a:t>Litellm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Proxy for many LLM hosts, load balancing</a:t>
                      </a:r>
                    </a:p>
                  </a:txBody>
                  <a:tcPr/>
                </a:tc>
                <a:tc>
                  <a:txBody>
                    <a:bodyPr/>
                    <a:lstStyle/>
                    <a:p>
                      <a:r>
                        <a:rPr lang="en-US">
                          <a:solidFill>
                            <a:schemeClr val="bg1"/>
                          </a:solidFill>
                          <a:hlinkClick r:id="rId6">
                            <a:extLst>
                              <a:ext uri="{A12FA001-AC4F-418D-AE19-62706E023703}">
                                <ahyp:hlinkClr xmlns:ahyp="http://schemas.microsoft.com/office/drawing/2018/hyperlinkcolor" val="tx"/>
                              </a:ext>
                            </a:extLst>
                          </a:hlinkClick>
                        </a:rPr>
                        <a:t>https://github.com/BerriAI/litellm</a:t>
                      </a:r>
                      <a:endParaRPr lang="en-US">
                        <a:solidFill>
                          <a:schemeClr val="bg1"/>
                        </a:solidFill>
                      </a:endParaRPr>
                    </a:p>
                  </a:txBody>
                  <a:tcPr/>
                </a:tc>
                <a:extLst>
                  <a:ext uri="{0D108BD9-81ED-4DB2-BD59-A6C34878D82A}">
                    <a16:rowId xmlns:a16="http://schemas.microsoft.com/office/drawing/2014/main" val="2989411918"/>
                  </a:ext>
                </a:extLst>
              </a:tr>
              <a:tr h="791146">
                <a:tc>
                  <a:txBody>
                    <a:bodyPr/>
                    <a:lstStyle/>
                    <a:p>
                      <a:r>
                        <a:rPr lang="en-US" sz="2400" b="1"/>
                        <a:t>Prompty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Common way to write prompts and trace their calls</a:t>
                      </a:r>
                    </a:p>
                  </a:txBody>
                  <a:tcPr/>
                </a:tc>
                <a:tc>
                  <a:txBody>
                    <a:bodyPr/>
                    <a:lstStyle/>
                    <a:p>
                      <a:r>
                        <a:rPr lang="en-US">
                          <a:solidFill>
                            <a:schemeClr val="bg1"/>
                          </a:solidFill>
                          <a:hlinkClick r:id="rId7">
                            <a:extLst>
                              <a:ext uri="{A12FA001-AC4F-418D-AE19-62706E023703}">
                                <ahyp:hlinkClr xmlns:ahyp="http://schemas.microsoft.com/office/drawing/2018/hyperlinkcolor" val="tx"/>
                              </a:ext>
                            </a:extLst>
                          </a:hlinkClick>
                        </a:rPr>
                        <a:t>https://pypi.org/project/prompty/</a:t>
                      </a:r>
                      <a:endParaRPr lang="en-US">
                        <a:solidFill>
                          <a:schemeClr val="bg1"/>
                        </a:solidFill>
                      </a:endParaRPr>
                    </a:p>
                  </a:txBody>
                  <a:tcPr/>
                </a:tc>
                <a:extLst>
                  <a:ext uri="{0D108BD9-81ED-4DB2-BD59-A6C34878D82A}">
                    <a16:rowId xmlns:a16="http://schemas.microsoft.com/office/drawing/2014/main" val="70446961"/>
                  </a:ext>
                </a:extLst>
              </a:tr>
            </a:tbl>
          </a:graphicData>
        </a:graphic>
      </p:graphicFrame>
    </p:spTree>
    <p:extLst>
      <p:ext uri="{BB962C8B-B14F-4D97-AF65-F5344CB8AC3E}">
        <p14:creationId xmlns:p14="http://schemas.microsoft.com/office/powerpoint/2010/main" val="33636003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6FE27-150A-35CD-593D-325906F5EC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5EDA7-933D-C9C0-EDEE-32F5AB2363B1}"/>
              </a:ext>
            </a:extLst>
          </p:cNvPr>
          <p:cNvSpPr>
            <a:spLocks noGrp="1"/>
          </p:cNvSpPr>
          <p:nvPr>
            <p:ph type="title"/>
          </p:nvPr>
        </p:nvSpPr>
        <p:spPr>
          <a:xfrm>
            <a:off x="588263" y="457200"/>
            <a:ext cx="11018520" cy="553998"/>
          </a:xfrm>
        </p:spPr>
        <p:txBody>
          <a:bodyPr/>
          <a:lstStyle/>
          <a:p>
            <a:r>
              <a:rPr lang="en-US"/>
              <a:t>Open-source RAG chat solution: PostgreSQL</a:t>
            </a:r>
          </a:p>
        </p:txBody>
      </p:sp>
      <p:sp>
        <p:nvSpPr>
          <p:cNvPr id="4" name="TextBox 3">
            <a:extLst>
              <a:ext uri="{FF2B5EF4-FFF2-40B4-BE49-F238E27FC236}">
                <a16:creationId xmlns:a16="http://schemas.microsoft.com/office/drawing/2014/main" id="{8767ADF1-ECF3-BCD7-249C-B315FBD5B929}"/>
              </a:ext>
            </a:extLst>
          </p:cNvPr>
          <p:cNvSpPr txBox="1"/>
          <p:nvPr/>
        </p:nvSpPr>
        <p:spPr>
          <a:xfrm>
            <a:off x="7339333" y="1434370"/>
            <a:ext cx="4852667" cy="2462213"/>
          </a:xfrm>
          <a:prstGeom prst="rect">
            <a:avLst/>
          </a:prstGeom>
          <a:noFill/>
        </p:spPr>
        <p:txBody>
          <a:bodyPr wrap="square" lIns="0" tIns="0" rIns="0" bIns="0" rtlCol="0">
            <a:spAutoFit/>
          </a:bodyPr>
          <a:lstStyle/>
          <a:p>
            <a:pPr algn="l"/>
            <a:r>
              <a:rPr lang="en-US" sz="2000" b="1"/>
              <a:t>Retriever</a:t>
            </a:r>
            <a:r>
              <a:rPr lang="en-US" sz="2000"/>
              <a:t>: PostgreSQL</a:t>
            </a:r>
          </a:p>
          <a:p>
            <a:pPr algn="l"/>
            <a:endParaRPr lang="en-US" sz="2000"/>
          </a:p>
          <a:p>
            <a:pPr algn="l"/>
            <a:r>
              <a:rPr lang="en-US" sz="2000" b="1"/>
              <a:t>LLM</a:t>
            </a:r>
            <a:r>
              <a:rPr lang="en-US" sz="2000"/>
              <a:t>: GPT 3.5/4, + Ollama support</a:t>
            </a:r>
          </a:p>
          <a:p>
            <a:pPr algn="l"/>
            <a:endParaRPr lang="en-US" sz="2000"/>
          </a:p>
          <a:p>
            <a:pPr algn="l"/>
            <a:r>
              <a:rPr lang="en-US" sz="2000" b="1"/>
              <a:t>Orchestrator: </a:t>
            </a:r>
            <a:r>
              <a:rPr lang="en-US" sz="2000"/>
              <a:t>None (OpenAI SDK)</a:t>
            </a:r>
          </a:p>
          <a:p>
            <a:pPr algn="l"/>
            <a:endParaRPr lang="en-US" sz="2000"/>
          </a:p>
          <a:p>
            <a:pPr algn="l"/>
            <a:r>
              <a:rPr lang="en-US" sz="2000" b="1"/>
              <a:t>Web framework: </a:t>
            </a:r>
            <a:r>
              <a:rPr lang="en-US" sz="2000"/>
              <a:t>FastAPI</a:t>
            </a:r>
          </a:p>
          <a:p>
            <a:pPr algn="l"/>
            <a:endParaRPr lang="en-US" sz="2000"/>
          </a:p>
        </p:txBody>
      </p:sp>
      <p:sp>
        <p:nvSpPr>
          <p:cNvPr id="5" name="TextBox 4">
            <a:extLst>
              <a:ext uri="{FF2B5EF4-FFF2-40B4-BE49-F238E27FC236}">
                <a16:creationId xmlns:a16="http://schemas.microsoft.com/office/drawing/2014/main" id="{D2ED912D-9BF9-1E3E-FBF4-5F694A38E030}"/>
              </a:ext>
            </a:extLst>
          </p:cNvPr>
          <p:cNvSpPr txBox="1"/>
          <p:nvPr/>
        </p:nvSpPr>
        <p:spPr>
          <a:xfrm>
            <a:off x="588263" y="5923444"/>
            <a:ext cx="10343322" cy="307777"/>
          </a:xfrm>
          <a:prstGeom prst="rect">
            <a:avLst/>
          </a:prstGeom>
          <a:noFill/>
        </p:spPr>
        <p:txBody>
          <a:bodyPr wrap="square" lIns="0" tIns="0" rIns="0" bIns="0" rtlCol="0">
            <a:spAutoFit/>
          </a:bodyPr>
          <a:lstStyle/>
          <a:p>
            <a:pPr algn="l"/>
            <a:r>
              <a:rPr lang="en-US" sz="2000">
                <a:solidFill>
                  <a:srgbClr val="FFFFFF"/>
                </a:solidFill>
                <a:hlinkClick r:id="rId2">
                  <a:extLst>
                    <a:ext uri="{A12FA001-AC4F-418D-AE19-62706E023703}">
                      <ahyp:hlinkClr xmlns:ahyp="http://schemas.microsoft.com/office/drawing/2018/hyperlinkcolor" val="tx"/>
                    </a:ext>
                  </a:extLst>
                </a:hlinkClick>
              </a:rPr>
              <a:t>https://github.com/Azure-Samples/rag-postgres-openai-python</a:t>
            </a:r>
            <a:endParaRPr lang="en-US" sz="2000">
              <a:solidFill>
                <a:srgbClr val="FFFFFF"/>
              </a:solidFill>
            </a:endParaRPr>
          </a:p>
        </p:txBody>
      </p:sp>
      <p:pic>
        <p:nvPicPr>
          <p:cNvPr id="6146" name="Picture 2" descr="Screenshot of chat app with question about climbing gear">
            <a:extLst>
              <a:ext uri="{FF2B5EF4-FFF2-40B4-BE49-F238E27FC236}">
                <a16:creationId xmlns:a16="http://schemas.microsoft.com/office/drawing/2014/main" id="{212D3A77-0A69-C403-CA9D-CDFD0314C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264461"/>
            <a:ext cx="6253112" cy="43290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30541A-3659-172C-9673-12891EF94345}"/>
              </a:ext>
            </a:extLst>
          </p:cNvPr>
          <p:cNvSpPr txBox="1"/>
          <p:nvPr/>
        </p:nvSpPr>
        <p:spPr>
          <a:xfrm>
            <a:off x="7339332" y="4333505"/>
            <a:ext cx="4852667" cy="1231106"/>
          </a:xfrm>
          <a:prstGeom prst="rect">
            <a:avLst/>
          </a:prstGeom>
          <a:solidFill>
            <a:schemeClr val="accent5"/>
          </a:solidFill>
        </p:spPr>
        <p:txBody>
          <a:bodyPr wrap="square" lIns="0" tIns="0" rIns="0" bIns="0" rtlCol="0">
            <a:spAutoFit/>
          </a:bodyPr>
          <a:lstStyle/>
          <a:p>
            <a:pPr marL="91440"/>
            <a:r>
              <a:rPr lang="en-US" sz="2000" err="1"/>
              <a:t>"Building RAG apps with</a:t>
            </a:r>
          </a:p>
          <a:p>
            <a:pPr marL="91440"/>
            <a:r>
              <a:rPr lang="en-US" sz="2000" err="1"/>
              <a:t>PostgreSQL"</a:t>
            </a:r>
          </a:p>
          <a:p>
            <a:pPr marL="91440"/>
            <a:r>
              <a:rPr lang="en-US" sz="2000">
                <a:latin typeface="-apple-system"/>
              </a:rPr>
              <a:t>Sept. 5</a:t>
            </a:r>
            <a:r>
              <a:rPr lang="en-US" sz="2000" b="0" i="0">
                <a:effectLst/>
                <a:latin typeface="-apple-system"/>
              </a:rPr>
              <a:t>, 9:00 PM UTC / 2:00 PM PT</a:t>
            </a:r>
          </a:p>
          <a:p>
            <a:pPr marL="91440"/>
            <a:r>
              <a:rPr lang="en-US" sz="2000" err="1">
                <a:hlinkClick r:id="rId4">
                  <a:extLst>
                    <a:ext uri="{A12FA001-AC4F-418D-AE19-62706E023703}">
                      <ahyp:hlinkClr xmlns:ahyp="http://schemas.microsoft.com/office/drawing/2018/hyperlinkcolor" val="tx"/>
                    </a:ext>
                  </a:extLst>
                </a:hlinkClick>
              </a:rPr>
              <a:t>aka.ms/raghack/cosmosdb</a:t>
            </a:r>
            <a:endParaRPr lang="en-US" sz="2000" err="1"/>
          </a:p>
        </p:txBody>
      </p:sp>
      <p:pic>
        <p:nvPicPr>
          <p:cNvPr id="6" name="Graphic 5" descr="Presentation with media outline">
            <a:extLst>
              <a:ext uri="{FF2B5EF4-FFF2-40B4-BE49-F238E27FC236}">
                <a16:creationId xmlns:a16="http://schemas.microsoft.com/office/drawing/2014/main" id="{BBC4A9ED-CE8A-4342-112C-E0BFF13AD8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8547" y="4491155"/>
            <a:ext cx="914400" cy="914400"/>
          </a:xfrm>
          <a:prstGeom prst="rect">
            <a:avLst/>
          </a:prstGeom>
        </p:spPr>
      </p:pic>
    </p:spTree>
    <p:extLst>
      <p:ext uri="{BB962C8B-B14F-4D97-AF65-F5344CB8AC3E}">
        <p14:creationId xmlns:p14="http://schemas.microsoft.com/office/powerpoint/2010/main" val="17314613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AF877-8B01-D2BC-A672-0FDF4C9EB7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06B5B-8557-872C-A584-35BE581788D0}"/>
              </a:ext>
            </a:extLst>
          </p:cNvPr>
          <p:cNvSpPr>
            <a:spLocks noGrp="1"/>
          </p:cNvSpPr>
          <p:nvPr>
            <p:ph type="title"/>
          </p:nvPr>
        </p:nvSpPr>
        <p:spPr>
          <a:xfrm>
            <a:off x="588263" y="457200"/>
            <a:ext cx="11018520" cy="553998"/>
          </a:xfrm>
        </p:spPr>
        <p:txBody>
          <a:bodyPr/>
          <a:lstStyle/>
          <a:p>
            <a:r>
              <a:rPr lang="en-US"/>
              <a:t>Open-source RAG chat solution: CosmosDB MongoDB</a:t>
            </a:r>
          </a:p>
        </p:txBody>
      </p:sp>
      <p:sp>
        <p:nvSpPr>
          <p:cNvPr id="4" name="TextBox 3">
            <a:extLst>
              <a:ext uri="{FF2B5EF4-FFF2-40B4-BE49-F238E27FC236}">
                <a16:creationId xmlns:a16="http://schemas.microsoft.com/office/drawing/2014/main" id="{9A6F4FD9-57D1-B87C-1872-1AA03878F34B}"/>
              </a:ext>
            </a:extLst>
          </p:cNvPr>
          <p:cNvSpPr txBox="1"/>
          <p:nvPr/>
        </p:nvSpPr>
        <p:spPr>
          <a:xfrm>
            <a:off x="7339333" y="1434370"/>
            <a:ext cx="4852667" cy="2769989"/>
          </a:xfrm>
          <a:prstGeom prst="rect">
            <a:avLst/>
          </a:prstGeom>
          <a:noFill/>
        </p:spPr>
        <p:txBody>
          <a:bodyPr wrap="square" lIns="0" tIns="0" rIns="0" bIns="0" rtlCol="0">
            <a:spAutoFit/>
          </a:bodyPr>
          <a:lstStyle/>
          <a:p>
            <a:pPr algn="l"/>
            <a:r>
              <a:rPr lang="en-US" sz="2000" b="1"/>
              <a:t>Retriever</a:t>
            </a:r>
            <a:r>
              <a:rPr lang="en-US" sz="2000"/>
              <a:t>: Cosmos DB for MongoDB vCore</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LangChain</a:t>
            </a:r>
          </a:p>
          <a:p>
            <a:pPr algn="l"/>
            <a:endParaRPr lang="en-US" sz="2000"/>
          </a:p>
          <a:p>
            <a:r>
              <a:rPr lang="en-US" sz="2000" b="1"/>
              <a:t>Web framework: </a:t>
            </a:r>
            <a:r>
              <a:rPr lang="en-US" sz="2000"/>
              <a:t>Quart</a:t>
            </a:r>
          </a:p>
          <a:p>
            <a:pPr algn="l"/>
            <a:endParaRPr lang="en-US" sz="2000"/>
          </a:p>
          <a:p>
            <a:pPr algn="l"/>
            <a:endParaRPr lang="en-US" sz="2000"/>
          </a:p>
        </p:txBody>
      </p:sp>
      <p:sp>
        <p:nvSpPr>
          <p:cNvPr id="5" name="TextBox 4">
            <a:extLst>
              <a:ext uri="{FF2B5EF4-FFF2-40B4-BE49-F238E27FC236}">
                <a16:creationId xmlns:a16="http://schemas.microsoft.com/office/drawing/2014/main" id="{48E1C5F0-9F50-B066-BE9C-5DBEB34B9060}"/>
              </a:ext>
            </a:extLst>
          </p:cNvPr>
          <p:cNvSpPr txBox="1"/>
          <p:nvPr/>
        </p:nvSpPr>
        <p:spPr>
          <a:xfrm>
            <a:off x="588263" y="5935079"/>
            <a:ext cx="10343322" cy="307777"/>
          </a:xfrm>
          <a:prstGeom prst="rect">
            <a:avLst/>
          </a:prstGeom>
          <a:noFill/>
        </p:spPr>
        <p:txBody>
          <a:bodyPr wrap="square" lIns="0" tIns="0" rIns="0" bIns="0" rtlCol="0">
            <a:spAutoFit/>
          </a:bodyPr>
          <a:lstStyle/>
          <a:p>
            <a:pPr algn="l"/>
            <a:r>
              <a:rPr lang="en-US" sz="2000">
                <a:hlinkClick r:id="rId2">
                  <a:extLst>
                    <a:ext uri="{A12FA001-AC4F-418D-AE19-62706E023703}">
                      <ahyp:hlinkClr xmlns:ahyp="http://schemas.microsoft.com/office/drawing/2018/hyperlinkcolor" val="tx"/>
                    </a:ext>
                  </a:extLst>
                </a:hlinkClick>
              </a:rPr>
              <a:t>https://github.com/Azure-Samples/Cosmic-Food-RAG-app</a:t>
            </a:r>
            <a:endParaRPr lang="en-US" sz="2000"/>
          </a:p>
        </p:txBody>
      </p:sp>
      <p:pic>
        <p:nvPicPr>
          <p:cNvPr id="7170" name="Picture 2" descr="App Screenshot">
            <a:extLst>
              <a:ext uri="{FF2B5EF4-FFF2-40B4-BE49-F238E27FC236}">
                <a16:creationId xmlns:a16="http://schemas.microsoft.com/office/drawing/2014/main" id="{5A596511-8145-DA92-F069-BC59D99C74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293"/>
          <a:stretch/>
        </p:blipFill>
        <p:spPr bwMode="auto">
          <a:xfrm>
            <a:off x="519211" y="1309048"/>
            <a:ext cx="6635930" cy="43281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EB21B9-F842-1599-3CA3-386B65881BA8}"/>
              </a:ext>
            </a:extLst>
          </p:cNvPr>
          <p:cNvSpPr txBox="1"/>
          <p:nvPr/>
        </p:nvSpPr>
        <p:spPr>
          <a:xfrm>
            <a:off x="7339332" y="4333505"/>
            <a:ext cx="4852667" cy="1231106"/>
          </a:xfrm>
          <a:prstGeom prst="rect">
            <a:avLst/>
          </a:prstGeom>
          <a:solidFill>
            <a:schemeClr val="accent5"/>
          </a:solidFill>
        </p:spPr>
        <p:txBody>
          <a:bodyPr wrap="square" lIns="0" tIns="0" rIns="0" bIns="0" rtlCol="0">
            <a:spAutoFit/>
          </a:bodyPr>
          <a:lstStyle/>
          <a:p>
            <a:pPr marL="91440"/>
            <a:r>
              <a:rPr lang="en-US" sz="2000" err="1"/>
              <a:t>"Building RAG apps with</a:t>
            </a:r>
          </a:p>
          <a:p>
            <a:pPr marL="91440"/>
            <a:r>
              <a:rPr lang="en-US" sz="2000" err="1"/>
              <a:t>CosmosDB Mongo DB"</a:t>
            </a:r>
          </a:p>
          <a:p>
            <a:pPr marL="91440"/>
            <a:r>
              <a:rPr lang="en-US" sz="2000">
                <a:latin typeface="-apple-system"/>
              </a:rPr>
              <a:t>Sept. 5</a:t>
            </a:r>
            <a:r>
              <a:rPr lang="en-US" sz="2000" b="0" i="0">
                <a:effectLst/>
                <a:latin typeface="-apple-system"/>
              </a:rPr>
              <a:t>, 5:00 PM UTC / 10:00 AM PT</a:t>
            </a:r>
          </a:p>
          <a:p>
            <a:pPr marL="91440"/>
            <a:r>
              <a:rPr lang="en-US" sz="2000" err="1">
                <a:hlinkClick r:id="rId4">
                  <a:extLst>
                    <a:ext uri="{A12FA001-AC4F-418D-AE19-62706E023703}">
                      <ahyp:hlinkClr xmlns:ahyp="http://schemas.microsoft.com/office/drawing/2018/hyperlinkcolor" val="tx"/>
                    </a:ext>
                  </a:extLst>
                </a:hlinkClick>
              </a:rPr>
              <a:t>aka.ms/raghack/cosmosdb</a:t>
            </a:r>
            <a:endParaRPr lang="en-US" sz="2000" err="1"/>
          </a:p>
        </p:txBody>
      </p:sp>
      <p:pic>
        <p:nvPicPr>
          <p:cNvPr id="6" name="Graphic 5" descr="Presentation with media outline">
            <a:extLst>
              <a:ext uri="{FF2B5EF4-FFF2-40B4-BE49-F238E27FC236}">
                <a16:creationId xmlns:a16="http://schemas.microsoft.com/office/drawing/2014/main" id="{FAE2B8DE-2F61-B26E-4513-AF18503CA9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8547" y="4491155"/>
            <a:ext cx="914400" cy="914400"/>
          </a:xfrm>
          <a:prstGeom prst="rect">
            <a:avLst/>
          </a:prstGeom>
        </p:spPr>
      </p:pic>
    </p:spTree>
    <p:extLst>
      <p:ext uri="{BB962C8B-B14F-4D97-AF65-F5344CB8AC3E}">
        <p14:creationId xmlns:p14="http://schemas.microsoft.com/office/powerpoint/2010/main" val="12072405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F316-2446-BCE7-D2C3-CED3A780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75E3D-467D-C454-6B50-A3FD7EB5BED0}"/>
              </a:ext>
            </a:extLst>
          </p:cNvPr>
          <p:cNvSpPr>
            <a:spLocks noGrp="1"/>
          </p:cNvSpPr>
          <p:nvPr>
            <p:ph type="title"/>
          </p:nvPr>
        </p:nvSpPr>
        <p:spPr>
          <a:xfrm>
            <a:off x="588263" y="457200"/>
            <a:ext cx="11018520" cy="553998"/>
          </a:xfrm>
        </p:spPr>
        <p:txBody>
          <a:bodyPr/>
          <a:lstStyle/>
          <a:p>
            <a:r>
              <a:rPr lang="en-US"/>
              <a:t>Open-source RAG chat solution: Llamaindex</a:t>
            </a:r>
          </a:p>
        </p:txBody>
      </p:sp>
      <p:sp>
        <p:nvSpPr>
          <p:cNvPr id="4" name="TextBox 3">
            <a:extLst>
              <a:ext uri="{FF2B5EF4-FFF2-40B4-BE49-F238E27FC236}">
                <a16:creationId xmlns:a16="http://schemas.microsoft.com/office/drawing/2014/main" id="{A87F23D2-F2E9-E4B4-C98F-CF5D7A02823A}"/>
              </a:ext>
            </a:extLst>
          </p:cNvPr>
          <p:cNvSpPr txBox="1"/>
          <p:nvPr/>
        </p:nvSpPr>
        <p:spPr>
          <a:xfrm>
            <a:off x="7339333" y="1434370"/>
            <a:ext cx="4852667" cy="3693319"/>
          </a:xfrm>
          <a:prstGeom prst="rect">
            <a:avLst/>
          </a:prstGeom>
          <a:noFill/>
        </p:spPr>
        <p:txBody>
          <a:bodyPr wrap="square" lIns="0" tIns="0" rIns="0" bIns="0" rtlCol="0">
            <a:spAutoFit/>
          </a:bodyPr>
          <a:lstStyle/>
          <a:p>
            <a:pPr algn="l"/>
            <a:r>
              <a:rPr lang="en-US" sz="2000" b="1"/>
              <a:t>Retriever</a:t>
            </a:r>
            <a:r>
              <a:rPr lang="en-US" sz="2000"/>
              <a:t>: In-Memory</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Llamaindex</a:t>
            </a:r>
          </a:p>
          <a:p>
            <a:pPr algn="l"/>
            <a:endParaRPr lang="en-US" sz="2000"/>
          </a:p>
          <a:p>
            <a:r>
              <a:rPr lang="en-US" sz="2000" b="1"/>
              <a:t>Web framework: </a:t>
            </a:r>
            <a:r>
              <a:rPr lang="en-US" sz="2000"/>
              <a:t>FastAPI</a:t>
            </a:r>
          </a:p>
          <a:p>
            <a:pPr algn="l"/>
            <a:endParaRPr lang="en-US" sz="2000"/>
          </a:p>
          <a:p>
            <a:pPr algn="l"/>
            <a:endParaRPr lang="en-US" sz="2000"/>
          </a:p>
          <a:p>
            <a:pPr algn="l"/>
            <a:endParaRPr lang="en-US" sz="2000"/>
          </a:p>
          <a:p>
            <a:pPr algn="l"/>
            <a:endParaRPr lang="en-US" sz="2000"/>
          </a:p>
          <a:p>
            <a:pPr algn="l"/>
            <a:endParaRPr lang="en-US" sz="2000"/>
          </a:p>
        </p:txBody>
      </p:sp>
      <p:sp>
        <p:nvSpPr>
          <p:cNvPr id="5" name="TextBox 4">
            <a:extLst>
              <a:ext uri="{FF2B5EF4-FFF2-40B4-BE49-F238E27FC236}">
                <a16:creationId xmlns:a16="http://schemas.microsoft.com/office/drawing/2014/main" id="{348D7EAF-DECC-422A-8821-CA5AE711191F}"/>
              </a:ext>
            </a:extLst>
          </p:cNvPr>
          <p:cNvSpPr txBox="1"/>
          <p:nvPr/>
        </p:nvSpPr>
        <p:spPr>
          <a:xfrm>
            <a:off x="673104" y="6028348"/>
            <a:ext cx="10343322" cy="307777"/>
          </a:xfrm>
          <a:prstGeom prst="rect">
            <a:avLst/>
          </a:prstGeom>
          <a:noFill/>
        </p:spPr>
        <p:txBody>
          <a:bodyPr wrap="square" lIns="0" tIns="0" rIns="0" bIns="0" rtlCol="0">
            <a:spAutoFit/>
          </a:bodyPr>
          <a:lstStyle/>
          <a:p>
            <a:pPr algn="l"/>
            <a:r>
              <a:rPr lang="en-US" sz="2000">
                <a:hlinkClick r:id="rId2">
                  <a:extLst>
                    <a:ext uri="{A12FA001-AC4F-418D-AE19-62706E023703}">
                      <ahyp:hlinkClr xmlns:ahyp="http://schemas.microsoft.com/office/drawing/2018/hyperlinkcolor" val="tx"/>
                    </a:ext>
                  </a:extLst>
                </a:hlinkClick>
              </a:rPr>
              <a:t>https://github.com/Azure-Samples/llama-index-python</a:t>
            </a:r>
            <a:endParaRPr lang="en-US" sz="2000"/>
          </a:p>
        </p:txBody>
      </p:sp>
      <p:pic>
        <p:nvPicPr>
          <p:cNvPr id="8194" name="Picture 2" descr="Screenshot showing the LlamaIndex app in action">
            <a:extLst>
              <a:ext uri="{FF2B5EF4-FFF2-40B4-BE49-F238E27FC236}">
                <a16:creationId xmlns:a16="http://schemas.microsoft.com/office/drawing/2014/main" id="{77084838-9446-D83B-1743-7820D36C6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1" t="4319" r="4854" b="8495"/>
          <a:stretch/>
        </p:blipFill>
        <p:spPr bwMode="auto">
          <a:xfrm>
            <a:off x="588263" y="1276379"/>
            <a:ext cx="6462986" cy="4607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6768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A2731-7253-254D-6002-76B0B4C48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F828F-9B5F-0D50-B497-F9A4579F722C}"/>
              </a:ext>
            </a:extLst>
          </p:cNvPr>
          <p:cNvSpPr>
            <a:spLocks noGrp="1"/>
          </p:cNvSpPr>
          <p:nvPr>
            <p:ph type="title"/>
          </p:nvPr>
        </p:nvSpPr>
        <p:spPr>
          <a:xfrm>
            <a:off x="588263" y="457200"/>
            <a:ext cx="11018520" cy="553998"/>
          </a:xfrm>
        </p:spPr>
        <p:txBody>
          <a:bodyPr/>
          <a:lstStyle/>
          <a:p>
            <a:r>
              <a:rPr lang="en-US"/>
              <a:t>Open-source RAG chat solution: Azure AI Studio</a:t>
            </a:r>
          </a:p>
        </p:txBody>
      </p:sp>
      <p:sp>
        <p:nvSpPr>
          <p:cNvPr id="4" name="TextBox 3">
            <a:extLst>
              <a:ext uri="{FF2B5EF4-FFF2-40B4-BE49-F238E27FC236}">
                <a16:creationId xmlns:a16="http://schemas.microsoft.com/office/drawing/2014/main" id="{3BDDA810-47D4-C6C4-283C-0AC8A81C8163}"/>
              </a:ext>
            </a:extLst>
          </p:cNvPr>
          <p:cNvSpPr txBox="1"/>
          <p:nvPr/>
        </p:nvSpPr>
        <p:spPr>
          <a:xfrm>
            <a:off x="7339333" y="1434370"/>
            <a:ext cx="4852667" cy="2769989"/>
          </a:xfrm>
          <a:prstGeom prst="rect">
            <a:avLst/>
          </a:prstGeom>
          <a:noFill/>
        </p:spPr>
        <p:txBody>
          <a:bodyPr wrap="square" lIns="0" tIns="0" rIns="0" bIns="0" rtlCol="0">
            <a:spAutoFit/>
          </a:bodyPr>
          <a:lstStyle/>
          <a:p>
            <a:pPr algn="l"/>
            <a:r>
              <a:rPr lang="en-US" sz="2000" b="1"/>
              <a:t>Retriever</a:t>
            </a:r>
            <a:r>
              <a:rPr lang="en-US" sz="2000"/>
              <a:t>: Azure AI Search</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PromptFlow</a:t>
            </a:r>
          </a:p>
          <a:p>
            <a:pPr algn="l"/>
            <a:endParaRPr lang="en-US" sz="2000"/>
          </a:p>
          <a:p>
            <a:pPr algn="l"/>
            <a:r>
              <a:rPr lang="en-US" sz="2000" b="1"/>
              <a:t>Features</a:t>
            </a:r>
            <a:r>
              <a:rPr lang="en-US" sz="2000"/>
              <a:t>:</a:t>
            </a:r>
          </a:p>
          <a:p>
            <a:pPr algn="l"/>
            <a:r>
              <a:rPr lang="en-US" sz="2000"/>
              <a:t>    CosmosDB user info lookup</a:t>
            </a:r>
          </a:p>
          <a:p>
            <a:pPr algn="l"/>
            <a:endParaRPr lang="en-US" sz="2000"/>
          </a:p>
        </p:txBody>
      </p:sp>
      <p:sp>
        <p:nvSpPr>
          <p:cNvPr id="5" name="TextBox 4">
            <a:extLst>
              <a:ext uri="{FF2B5EF4-FFF2-40B4-BE49-F238E27FC236}">
                <a16:creationId xmlns:a16="http://schemas.microsoft.com/office/drawing/2014/main" id="{11418531-4512-C5A1-BFD0-4E3747CB2849}"/>
              </a:ext>
            </a:extLst>
          </p:cNvPr>
          <p:cNvSpPr txBox="1"/>
          <p:nvPr/>
        </p:nvSpPr>
        <p:spPr>
          <a:xfrm>
            <a:off x="588263" y="6093023"/>
            <a:ext cx="10343322" cy="307777"/>
          </a:xfrm>
          <a:prstGeom prst="rect">
            <a:avLst/>
          </a:prstGeom>
          <a:noFill/>
        </p:spPr>
        <p:txBody>
          <a:bodyPr wrap="square" lIns="0" tIns="0" rIns="0" bIns="0" rtlCol="0">
            <a:spAutoFit/>
          </a:bodyPr>
          <a:lstStyle/>
          <a:p>
            <a:pPr algn="l"/>
            <a:r>
              <a:rPr lang="en-US" sz="2000">
                <a:hlinkClick r:id="rId2">
                  <a:extLst>
                    <a:ext uri="{A12FA001-AC4F-418D-AE19-62706E023703}">
                      <ahyp:hlinkClr xmlns:ahyp="http://schemas.microsoft.com/office/drawing/2018/hyperlinkcolor" val="tx"/>
                    </a:ext>
                  </a:extLst>
                </a:hlinkClick>
              </a:rPr>
              <a:t>https://github.com/Azure-Samples/contoso-chat</a:t>
            </a:r>
            <a:r>
              <a:rPr lang="en-US" sz="2000"/>
              <a:t>         </a:t>
            </a:r>
          </a:p>
        </p:txBody>
      </p:sp>
      <p:pic>
        <p:nvPicPr>
          <p:cNvPr id="3074" name="Picture 2" descr="Architecture Diagram">
            <a:extLst>
              <a:ext uri="{FF2B5EF4-FFF2-40B4-BE49-F238E27FC236}">
                <a16:creationId xmlns:a16="http://schemas.microsoft.com/office/drawing/2014/main" id="{579F3A3D-88EE-441D-00EC-6329F305C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19" y="1264230"/>
            <a:ext cx="6124742" cy="37057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A88D5A-8D1B-8560-040E-14223294A2A0}"/>
              </a:ext>
            </a:extLst>
          </p:cNvPr>
          <p:cNvSpPr txBox="1"/>
          <p:nvPr/>
        </p:nvSpPr>
        <p:spPr>
          <a:xfrm>
            <a:off x="7240556" y="4333505"/>
            <a:ext cx="4951444" cy="1231106"/>
          </a:xfrm>
          <a:prstGeom prst="rect">
            <a:avLst/>
          </a:prstGeom>
          <a:solidFill>
            <a:schemeClr val="accent5"/>
          </a:solidFill>
        </p:spPr>
        <p:txBody>
          <a:bodyPr wrap="square" lIns="0" tIns="0" rIns="0" bIns="0" rtlCol="0">
            <a:spAutoFit/>
          </a:bodyPr>
          <a:lstStyle/>
          <a:p>
            <a:pPr marL="91440"/>
            <a:r>
              <a:rPr lang="en-US" sz="2000" err="1"/>
              <a:t>"Building RAG apps with</a:t>
            </a:r>
          </a:p>
          <a:p>
            <a:pPr marL="91440"/>
            <a:r>
              <a:rPr lang="en-US" sz="2000" err="1"/>
              <a:t>Azure AI Studio"</a:t>
            </a:r>
          </a:p>
          <a:p>
            <a:pPr marL="91440"/>
            <a:r>
              <a:rPr lang="en-US" sz="2000">
                <a:latin typeface="-apple-system"/>
              </a:rPr>
              <a:t>Sept. 9</a:t>
            </a:r>
            <a:r>
              <a:rPr lang="en-US" sz="2000" b="0" i="0">
                <a:effectLst/>
                <a:latin typeface="-apple-system"/>
              </a:rPr>
              <a:t>, 3:00 PM UTC / 8:00 AM PT</a:t>
            </a:r>
          </a:p>
          <a:p>
            <a:pPr marL="91440"/>
            <a:r>
              <a:rPr lang="en-US" sz="2000" err="1">
                <a:hlinkClick r:id="rId4">
                  <a:extLst>
                    <a:ext uri="{A12FA001-AC4F-418D-AE19-62706E023703}">
                      <ahyp:hlinkClr xmlns:ahyp="http://schemas.microsoft.com/office/drawing/2018/hyperlinkcolor" val="tx"/>
                    </a:ext>
                  </a:extLst>
                </a:hlinkClick>
              </a:rPr>
              <a:t>aka.ms/raghack/aistudio</a:t>
            </a:r>
            <a:endParaRPr lang="en-US" sz="2000" err="1"/>
          </a:p>
        </p:txBody>
      </p:sp>
      <p:pic>
        <p:nvPicPr>
          <p:cNvPr id="8" name="Graphic 7" descr="Presentation with media outline">
            <a:extLst>
              <a:ext uri="{FF2B5EF4-FFF2-40B4-BE49-F238E27FC236}">
                <a16:creationId xmlns:a16="http://schemas.microsoft.com/office/drawing/2014/main" id="{A9A7FD98-0662-51BA-1EBB-0AF31B7C1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8547" y="4491155"/>
            <a:ext cx="914400" cy="914400"/>
          </a:xfrm>
          <a:prstGeom prst="rect">
            <a:avLst/>
          </a:prstGeom>
        </p:spPr>
      </p:pic>
    </p:spTree>
    <p:extLst>
      <p:ext uri="{BB962C8B-B14F-4D97-AF65-F5344CB8AC3E}">
        <p14:creationId xmlns:p14="http://schemas.microsoft.com/office/powerpoint/2010/main" val="32904204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225BF-8D72-AC96-1404-44CCE403E500}"/>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57ADF89-4B69-CD6E-1AB8-2AAEF5BCFA91}"/>
              </a:ext>
            </a:extLst>
          </p:cNvPr>
          <p:cNvSpPr/>
          <p:nvPr/>
        </p:nvSpPr>
        <p:spPr bwMode="auto">
          <a:xfrm>
            <a:off x="6249971" y="0"/>
            <a:ext cx="583673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07432E4-5134-EA2A-4055-75186FD77F22}"/>
              </a:ext>
            </a:extLst>
          </p:cNvPr>
          <p:cNvSpPr>
            <a:spLocks noGrp="1"/>
          </p:cNvSpPr>
          <p:nvPr>
            <p:ph type="title"/>
          </p:nvPr>
        </p:nvSpPr>
        <p:spPr>
          <a:xfrm>
            <a:off x="588263" y="457200"/>
            <a:ext cx="11018520" cy="553998"/>
          </a:xfrm>
        </p:spPr>
        <p:txBody>
          <a:bodyPr/>
          <a:lstStyle/>
          <a:p>
            <a:r>
              <a:rPr lang="en-US"/>
              <a:t>Start RAGing in Python!</a:t>
            </a:r>
          </a:p>
        </p:txBody>
      </p:sp>
      <p:sp>
        <p:nvSpPr>
          <p:cNvPr id="3" name="TextBox 2">
            <a:extLst>
              <a:ext uri="{FF2B5EF4-FFF2-40B4-BE49-F238E27FC236}">
                <a16:creationId xmlns:a16="http://schemas.microsoft.com/office/drawing/2014/main" id="{35A7C4B3-4390-08DF-7364-D4EC45418C0B}"/>
              </a:ext>
            </a:extLst>
          </p:cNvPr>
          <p:cNvSpPr txBox="1"/>
          <p:nvPr/>
        </p:nvSpPr>
        <p:spPr>
          <a:xfrm>
            <a:off x="588263" y="1767006"/>
            <a:ext cx="5507737" cy="443198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dirty="0" err="1"/>
              <a:t>Deploy a RAG solution like </a:t>
            </a:r>
            <a:r>
              <a:rPr lang="en-US" sz="2400" dirty="0" err="1">
                <a:hlinkClick r:id="rId2">
                  <a:extLst>
                    <a:ext uri="{A12FA001-AC4F-418D-AE19-62706E023703}">
                      <ahyp:hlinkClr xmlns:ahyp="http://schemas.microsoft.com/office/drawing/2018/hyperlinkcolor" val="tx"/>
                    </a:ext>
                  </a:extLst>
                </a:hlinkClick>
              </a:rPr>
              <a:t>aka.ms/ragchat/free</a:t>
            </a:r>
            <a:endParaRPr lang="en-US" sz="2400" dirty="0" err="1"/>
          </a:p>
          <a:p>
            <a:pPr algn="l"/>
            <a:r>
              <a:rPr lang="en-US" sz="2400" dirty="0" err="1"/>
              <a:t>    Or start from scratch!</a:t>
            </a:r>
          </a:p>
          <a:p>
            <a:pPr algn="l"/>
            <a:endParaRPr lang="en-US" sz="2400" dirty="0" err="1"/>
          </a:p>
          <a:p>
            <a:pPr marL="342900" indent="-342900">
              <a:buFont typeface="Arial" panose="020B0604020202020204" pitchFamily="34" charset="0"/>
              <a:buChar char="•"/>
            </a:pPr>
            <a:r>
              <a:rPr lang="en-US" sz="2400" dirty="0" err="1"/>
              <a:t>Come to Pamela's Office Hours on Wednesday in Discord</a:t>
            </a:r>
          </a:p>
          <a:p>
            <a:pPr marL="342900" indent="-342900">
              <a:buFont typeface="Arial" panose="020B0604020202020204" pitchFamily="34" charset="0"/>
              <a:buChar char="•"/>
            </a:pPr>
            <a:endParaRPr lang="en-US" sz="2400" dirty="0" err="1"/>
          </a:p>
          <a:p>
            <a:pPr marL="342900" indent="-342900">
              <a:buFont typeface="Arial" panose="020B0604020202020204" pitchFamily="34" charset="0"/>
              <a:buChar char="•"/>
            </a:pPr>
            <a:r>
              <a:rPr lang="en-US" sz="2400" dirty="0" err="1"/>
              <a:t>Post questions in the repo issue tracker or </a:t>
            </a:r>
            <a:r>
              <a:rPr lang="en-US" sz="2400" dirty="0" err="1">
                <a:hlinkClick r:id="rId3">
                  <a:extLst>
                    <a:ext uri="{A12FA001-AC4F-418D-AE19-62706E023703}">
                      <ahyp:hlinkClr xmlns:ahyp="http://schemas.microsoft.com/office/drawing/2018/hyperlinkcolor" val="tx"/>
                    </a:ext>
                  </a:extLst>
                </a:hlinkClick>
              </a:rPr>
              <a:t>aka.ms/raghack</a:t>
            </a:r>
            <a:r>
              <a:rPr lang="en-US" sz="2400" dirty="0" err="1"/>
              <a:t> discussions</a:t>
            </a:r>
          </a:p>
          <a:p>
            <a:pPr marL="342900" indent="-342900">
              <a:buFont typeface="Arial" panose="020B0604020202020204" pitchFamily="34" charset="0"/>
              <a:buChar char="•"/>
            </a:pPr>
            <a:endParaRPr lang="en-US" sz="2400" dirty="0" err="1"/>
          </a:p>
          <a:p>
            <a:pPr marL="342900" indent="-342900">
              <a:buFont typeface="Arial" panose="020B0604020202020204" pitchFamily="34" charset="0"/>
              <a:buChar char="•"/>
            </a:pPr>
            <a:endParaRPr lang="en-US" sz="2400" dirty="0" err="1"/>
          </a:p>
          <a:p>
            <a:pPr marL="342900" indent="-342900" algn="l">
              <a:buFont typeface="Arial" panose="020B0604020202020204" pitchFamily="34" charset="0"/>
              <a:buChar char="•"/>
            </a:pPr>
            <a:endParaRPr lang="en-US" sz="2400" dirty="0" err="1"/>
          </a:p>
        </p:txBody>
      </p:sp>
      <p:sp>
        <p:nvSpPr>
          <p:cNvPr id="12" name="TextBox 11">
            <a:extLst>
              <a:ext uri="{FF2B5EF4-FFF2-40B4-BE49-F238E27FC236}">
                <a16:creationId xmlns:a16="http://schemas.microsoft.com/office/drawing/2014/main" id="{5592A1CF-730A-74A2-2A6C-3ED0940FFE46}"/>
              </a:ext>
            </a:extLst>
          </p:cNvPr>
          <p:cNvSpPr txBox="1"/>
          <p:nvPr/>
        </p:nvSpPr>
        <p:spPr>
          <a:xfrm>
            <a:off x="6564977" y="272534"/>
            <a:ext cx="5521729" cy="461665"/>
          </a:xfrm>
          <a:prstGeom prst="rect">
            <a:avLst/>
          </a:prstGeom>
          <a:noFill/>
        </p:spPr>
        <p:txBody>
          <a:bodyPr wrap="square">
            <a:spAutoFit/>
          </a:bodyPr>
          <a:lstStyle/>
          <a:p>
            <a:r>
              <a:rPr lang="en-US" sz="2400" b="1" dirty="0" err="1">
                <a:solidFill>
                  <a:schemeClr val="bg1"/>
                </a:solidFill>
              </a:rPr>
              <a:t>Attend upcoming streams! </a:t>
            </a:r>
          </a:p>
        </p:txBody>
      </p:sp>
      <p:sp>
        <p:nvSpPr>
          <p:cNvPr id="14" name="TextBox 13">
            <a:extLst>
              <a:ext uri="{FF2B5EF4-FFF2-40B4-BE49-F238E27FC236}">
                <a16:creationId xmlns:a16="http://schemas.microsoft.com/office/drawing/2014/main" id="{B33458E1-CBFA-1D17-CBAC-C0CBDA2DB72A}"/>
              </a:ext>
            </a:extLst>
          </p:cNvPr>
          <p:cNvSpPr txBox="1"/>
          <p:nvPr/>
        </p:nvSpPr>
        <p:spPr>
          <a:xfrm>
            <a:off x="6564977" y="823577"/>
            <a:ext cx="4077885" cy="5632311"/>
          </a:xfrm>
          <a:prstGeom prst="rect">
            <a:avLst/>
          </a:prstGeom>
          <a:noFill/>
        </p:spPr>
        <p:txBody>
          <a:bodyPr wrap="square">
            <a:spAutoFit/>
          </a:bodyPr>
          <a:lstStyle/>
          <a:p>
            <a:pPr>
              <a:spcBef>
                <a:spcPts val="0"/>
              </a:spcBef>
              <a:spcAft>
                <a:spcPts val="0"/>
              </a:spcAft>
            </a:pPr>
            <a:r>
              <a:rPr lang="en-US">
                <a:solidFill>
                  <a:schemeClr val="bg1"/>
                </a:solidFill>
                <a:effectLst/>
              </a:rPr>
              <a:t>RAG with Azure AI Search:</a:t>
            </a:r>
          </a:p>
          <a:p>
            <a:pPr>
              <a:spcBef>
                <a:spcPts val="0"/>
              </a:spcBef>
              <a:spcAft>
                <a:spcPts val="0"/>
              </a:spcAft>
            </a:pPr>
            <a:r>
              <a:rPr lang="en-US">
                <a:solidFill>
                  <a:schemeClr val="bg1"/>
                </a:solidFill>
                <a:effectLst/>
                <a:hlinkClick r:id="rId4">
                  <a:extLst>
                    <a:ext uri="{A12FA001-AC4F-418D-AE19-62706E023703}">
                      <ahyp:hlinkClr xmlns:ahyp="http://schemas.microsoft.com/office/drawing/2018/hyperlinkcolor" val="tx"/>
                    </a:ext>
                  </a:extLst>
                </a:hlinkClick>
              </a:rPr>
              <a:t>aka.ms/raghack/aisearch</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RAG with PostgreSQL:</a:t>
            </a:r>
          </a:p>
          <a:p>
            <a:pPr>
              <a:spcBef>
                <a:spcPts val="0"/>
              </a:spcBef>
              <a:spcAft>
                <a:spcPts val="0"/>
              </a:spcAft>
            </a:pPr>
            <a:r>
              <a:rPr lang="en-US">
                <a:solidFill>
                  <a:schemeClr val="bg1"/>
                </a:solidFill>
                <a:effectLst/>
                <a:hlinkClick r:id="rId5">
                  <a:extLst>
                    <a:ext uri="{A12FA001-AC4F-418D-AE19-62706E023703}">
                      <ahyp:hlinkClr xmlns:ahyp="http://schemas.microsoft.com/office/drawing/2018/hyperlinkcolor" val="tx"/>
                    </a:ext>
                  </a:extLst>
                </a:hlinkClick>
              </a:rPr>
              <a:t>aka.ms/raghack/postgres</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RAG with vision models:</a:t>
            </a:r>
          </a:p>
          <a:p>
            <a:pPr>
              <a:spcBef>
                <a:spcPts val="0"/>
              </a:spcBef>
              <a:spcAft>
                <a:spcPts val="0"/>
              </a:spcAft>
            </a:pPr>
            <a:r>
              <a:rPr lang="en-US">
                <a:solidFill>
                  <a:schemeClr val="bg1"/>
                </a:solidFill>
                <a:effectLst/>
                <a:hlinkClick r:id="rId6">
                  <a:extLst>
                    <a:ext uri="{A12FA001-AC4F-418D-AE19-62706E023703}">
                      <ahyp:hlinkClr xmlns:ahyp="http://schemas.microsoft.com/office/drawing/2018/hyperlinkcolor" val="tx"/>
                    </a:ext>
                  </a:extLst>
                </a:hlinkClick>
              </a:rPr>
              <a:t>aka.ms/raghack/vision</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Langchain for Agentic RAG:</a:t>
            </a:r>
          </a:p>
          <a:p>
            <a:pPr>
              <a:spcBef>
                <a:spcPts val="0"/>
              </a:spcBef>
              <a:spcAft>
                <a:spcPts val="0"/>
              </a:spcAft>
            </a:pPr>
            <a:r>
              <a:rPr lang="en-US">
                <a:solidFill>
                  <a:schemeClr val="bg1"/>
                </a:solidFill>
                <a:effectLst/>
                <a:hlinkClick r:id="rId7">
                  <a:extLst>
                    <a:ext uri="{A12FA001-AC4F-418D-AE19-62706E023703}">
                      <ahyp:hlinkClr xmlns:ahyp="http://schemas.microsoft.com/office/drawing/2018/hyperlinkcolor" val="tx"/>
                    </a:ext>
                  </a:extLst>
                </a:hlinkClick>
              </a:rPr>
              <a:t>aka.ms/raghack/langchain</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OpenAI Code Interpreter for Python:</a:t>
            </a:r>
          </a:p>
          <a:p>
            <a:pPr>
              <a:spcBef>
                <a:spcPts val="0"/>
              </a:spcBef>
              <a:spcAft>
                <a:spcPts val="0"/>
              </a:spcAft>
            </a:pPr>
            <a:r>
              <a:rPr lang="en-US">
                <a:solidFill>
                  <a:schemeClr val="bg1"/>
                </a:solidFill>
                <a:effectLst/>
                <a:hlinkClick r:id="rId8">
                  <a:extLst>
                    <a:ext uri="{A12FA001-AC4F-418D-AE19-62706E023703}">
                      <ahyp:hlinkClr xmlns:ahyp="http://schemas.microsoft.com/office/drawing/2018/hyperlinkcolor" val="tx"/>
                    </a:ext>
                  </a:extLst>
                </a:hlinkClick>
              </a:rPr>
              <a:t>aka.ms/raghack/coderunner</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RAFT (RAG + Fine-tuning)</a:t>
            </a:r>
          </a:p>
          <a:p>
            <a:pPr>
              <a:spcBef>
                <a:spcPts val="0"/>
              </a:spcBef>
              <a:spcAft>
                <a:spcPts val="0"/>
              </a:spcAft>
            </a:pPr>
            <a:r>
              <a:rPr lang="en-US">
                <a:solidFill>
                  <a:schemeClr val="bg1"/>
                </a:solidFill>
                <a:effectLst/>
                <a:hlinkClick r:id="rId9">
                  <a:extLst>
                    <a:ext uri="{A12FA001-AC4F-418D-AE19-62706E023703}">
                      <ahyp:hlinkClr xmlns:ahyp="http://schemas.microsoft.com/office/drawing/2018/hyperlinkcolor" val="tx"/>
                    </a:ext>
                  </a:extLst>
                </a:hlinkClick>
              </a:rPr>
              <a:t>aka.ms/raghack/raft</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Evaluating your RAG chat app</a:t>
            </a:r>
          </a:p>
          <a:p>
            <a:pPr>
              <a:spcBef>
                <a:spcPts val="0"/>
              </a:spcBef>
              <a:spcAft>
                <a:spcPts val="0"/>
              </a:spcAft>
            </a:pPr>
            <a:r>
              <a:rPr lang="en-US">
                <a:solidFill>
                  <a:schemeClr val="bg1"/>
                </a:solidFill>
                <a:effectLst/>
                <a:hlinkClick r:id="rId10">
                  <a:extLst>
                    <a:ext uri="{A12FA001-AC4F-418D-AE19-62706E023703}">
                      <ahyp:hlinkClr xmlns:ahyp="http://schemas.microsoft.com/office/drawing/2018/hyperlinkcolor" val="tx"/>
                    </a:ext>
                  </a:extLst>
                </a:hlinkClick>
              </a:rPr>
              <a:t>aka.ms/raghack/evals</a:t>
            </a:r>
            <a:endParaRPr lang="en-US">
              <a:solidFill>
                <a:schemeClr val="bg1"/>
              </a:solidFill>
              <a:effectLst/>
            </a:endParaRPr>
          </a:p>
        </p:txBody>
      </p:sp>
      <p:sp>
        <p:nvSpPr>
          <p:cNvPr id="16" name="TextBox 15">
            <a:extLst>
              <a:ext uri="{FF2B5EF4-FFF2-40B4-BE49-F238E27FC236}">
                <a16:creationId xmlns:a16="http://schemas.microsoft.com/office/drawing/2014/main" id="{F5DDBD7E-BB72-A937-018E-8F0F3B604333}"/>
              </a:ext>
            </a:extLst>
          </p:cNvPr>
          <p:cNvSpPr txBox="1"/>
          <p:nvPr/>
        </p:nvSpPr>
        <p:spPr>
          <a:xfrm>
            <a:off x="9979051" y="3028889"/>
            <a:ext cx="4077885" cy="400110"/>
          </a:xfrm>
          <a:prstGeom prst="rect">
            <a:avLst/>
          </a:prstGeom>
          <a:noFill/>
        </p:spPr>
        <p:txBody>
          <a:bodyPr wrap="square">
            <a:spAutoFit/>
          </a:bodyPr>
          <a:lstStyle/>
          <a:p>
            <a:pPr>
              <a:spcBef>
                <a:spcPts val="0"/>
              </a:spcBef>
              <a:spcAft>
                <a:spcPts val="0"/>
              </a:spcAft>
            </a:pPr>
            <a:r>
              <a:rPr lang="en-US" sz="2000" b="1">
                <a:solidFill>
                  <a:schemeClr val="bg1"/>
                </a:solidFill>
                <a:effectLst/>
              </a:rPr>
              <a:t>...and more!</a:t>
            </a:r>
          </a:p>
        </p:txBody>
      </p:sp>
    </p:spTree>
    <p:extLst>
      <p:ext uri="{BB962C8B-B14F-4D97-AF65-F5344CB8AC3E}">
        <p14:creationId xmlns:p14="http://schemas.microsoft.com/office/powerpoint/2010/main" val="2405445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83293-BA40-F844-613F-DB3757823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AC00B5-0A27-6977-9C03-7C9D2DF6FA6E}"/>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RAG with OpenAI Python SDK</a:t>
            </a:r>
            <a:endParaRPr lang="en-US"/>
          </a:p>
        </p:txBody>
      </p:sp>
      <p:sp>
        <p:nvSpPr>
          <p:cNvPr id="4" name="Rectangle 3">
            <a:extLst>
              <a:ext uri="{FF2B5EF4-FFF2-40B4-BE49-F238E27FC236}">
                <a16:creationId xmlns:a16="http://schemas.microsoft.com/office/drawing/2014/main" id="{31BB5F08-639E-2F76-AEF1-A819B98B6434}"/>
              </a:ext>
            </a:extLst>
          </p:cNvPr>
          <p:cNvSpPr/>
          <p:nvPr/>
        </p:nvSpPr>
        <p:spPr>
          <a:xfrm>
            <a:off x="585217" y="1319753"/>
            <a:ext cx="11089547" cy="4932057"/>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6D7717F-D5A9-8C5C-1541-1F546A73F7C5}"/>
              </a:ext>
            </a:extLst>
          </p:cNvPr>
          <p:cNvSpPr txBox="1"/>
          <p:nvPr/>
        </p:nvSpPr>
        <p:spPr>
          <a:xfrm>
            <a:off x="791852" y="1385124"/>
            <a:ext cx="10814931" cy="4801314"/>
          </a:xfrm>
          <a:prstGeom prst="rect">
            <a:avLst/>
          </a:prstGeom>
          <a:noFill/>
        </p:spPr>
        <p:txBody>
          <a:bodyPr wrap="square">
            <a:spAutoFit/>
          </a:bodyPr>
          <a:lstStyle/>
          <a:p>
            <a:r>
              <a:rPr lang="en-US">
                <a:solidFill>
                  <a:srgbClr val="001080"/>
                </a:solidFill>
                <a:latin typeface="Menlo" panose="020B0609030804020204" pitchFamily="49" charset="0"/>
              </a:rPr>
              <a:t>user_query = </a:t>
            </a:r>
            <a:r>
              <a:rPr lang="en-US" b="0">
                <a:solidFill>
                  <a:srgbClr val="A31515"/>
                </a:solidFill>
                <a:effectLst/>
                <a:latin typeface="Menlo" panose="020B0609030804020204" pitchFamily="49" charset="0"/>
              </a:rPr>
              <a:t>"How fast is the Prius V?"</a:t>
            </a:r>
            <a:endParaRPr lang="en-US">
              <a:solidFill>
                <a:srgbClr val="A31515"/>
              </a:solidFill>
              <a:latin typeface="Menlo" panose="020B0609030804020204" pitchFamily="49" charset="0"/>
            </a:endParaRPr>
          </a:p>
          <a:p>
            <a:r>
              <a:rPr lang="en-US">
                <a:solidFill>
                  <a:srgbClr val="001080"/>
                </a:solidFill>
                <a:latin typeface="Menlo" panose="020B0609030804020204" pitchFamily="49" charset="0"/>
              </a:rPr>
              <a:t>retrieved_content = </a:t>
            </a:r>
            <a:r>
              <a:rPr lang="en-US">
                <a:solidFill>
                  <a:srgbClr val="A31515"/>
                </a:solidFill>
                <a:latin typeface="Menlo" panose="020B0609030804020204" pitchFamily="49" charset="0"/>
              </a:rPr>
              <a:t>"vehicle | year | msrp | acceleration | mpg | class</a:t>
            </a:r>
          </a:p>
          <a:p>
            <a:r>
              <a:rPr lang="en-US">
                <a:solidFill>
                  <a:srgbClr val="A31515"/>
                </a:solidFill>
                <a:latin typeface="Menlo" panose="020B0609030804020204" pitchFamily="49" charset="0"/>
              </a:rPr>
              <a:t> ---  |  ---  |  ---  |  ---  |  ---  |  --- </a:t>
            </a:r>
          </a:p>
          <a:p>
            <a:r>
              <a:rPr lang="en-US">
                <a:solidFill>
                  <a:srgbClr val="A31515"/>
                </a:solidFill>
                <a:latin typeface="Menlo" panose="020B0609030804020204" pitchFamily="49" charset="0"/>
              </a:rPr>
              <a:t>Prius (1st Gen) | 1997 | 24509.74 | 7.46 | 41.26 | Compact</a:t>
            </a:r>
          </a:p>
          <a:p>
            <a:r>
              <a:rPr lang="en-US">
                <a:solidFill>
                  <a:srgbClr val="A31515"/>
                </a:solidFill>
                <a:latin typeface="Menlo" panose="020B0609030804020204" pitchFamily="49" charset="0"/>
              </a:rPr>
              <a:t>Prius (2nd Gen) | 2000 | 26832.25 | 7.97 | 45.23 | Compact..."</a:t>
            </a:r>
          </a:p>
          <a:p>
            <a:endParaRPr lang="en-US" b="0">
              <a:solidFill>
                <a:srgbClr val="001080"/>
              </a:solidFill>
              <a:effectLst/>
              <a:latin typeface="Menlo" panose="020B0609030804020204" pitchFamily="49" charset="0"/>
            </a:endParaRPr>
          </a:p>
          <a:p>
            <a:r>
              <a:rPr lang="en-US" b="0">
                <a:solidFill>
                  <a:srgbClr val="001080"/>
                </a:solidFill>
                <a:effectLst/>
                <a:latin typeface="Menlo" panose="020B0609030804020204" pitchFamily="49" charset="0"/>
              </a:rPr>
              <a:t>response</a:t>
            </a:r>
            <a:r>
              <a:rPr lang="en-US" b="0">
                <a:solidFill>
                  <a:srgbClr val="000000"/>
                </a:solidFill>
                <a:effectLst/>
                <a:latin typeface="Menlo" panose="020B0609030804020204" pitchFamily="49" charset="0"/>
              </a:rPr>
              <a:t> = </a:t>
            </a:r>
            <a:r>
              <a:rPr lang="en-US" b="0" err="1">
                <a:solidFill>
                  <a:srgbClr val="000000"/>
                </a:solidFill>
                <a:effectLst/>
                <a:latin typeface="Menlo" panose="020B0609030804020204" pitchFamily="49" charset="0"/>
              </a:rPr>
              <a:t>openai.chat.completions.create</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messages</a:t>
            </a:r>
            <a:r>
              <a:rPr lang="en-US" b="0">
                <a:solidFill>
                  <a:srgbClr val="000000"/>
                </a:solidFill>
                <a:effectLst/>
                <a:latin typeface="Menlo" panose="020B0609030804020204" pitchFamily="49" charset="0"/>
              </a:rPr>
              <a:t> = [</a:t>
            </a:r>
          </a:p>
          <a:p>
            <a:r>
              <a:rPr lang="en-US">
                <a:solidFill>
                  <a:srgbClr val="000000"/>
                </a:solidFill>
                <a:latin typeface="Menlo" panose="020B0609030804020204" pitchFamily="49" charset="0"/>
              </a:rPr>
              <a:t>    </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"role"</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"system"</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"content"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"You must answer questions according to sources provided."</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"role"</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"user"</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"content"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user_query </a:t>
            </a:r>
            <a:r>
              <a:rPr lang="en-US" b="0">
                <a:solidFill>
                  <a:schemeClr val="bg1"/>
                </a:solidFill>
                <a:effectLst/>
                <a:latin typeface="Menlo" panose="020B0609030804020204" pitchFamily="49" charset="0"/>
              </a:rPr>
              <a:t>+ </a:t>
            </a:r>
            <a:r>
              <a:rPr lang="en-US">
                <a:solidFill>
                  <a:srgbClr val="A31515"/>
                </a:solidFill>
                <a:latin typeface="Menlo" panose="020B0609030804020204" pitchFamily="49" charset="0"/>
              </a:rPr>
              <a:t>"\n Sources: \n" </a:t>
            </a:r>
            <a:r>
              <a:rPr lang="en-US">
                <a:solidFill>
                  <a:schemeClr val="bg1"/>
                </a:solidFill>
                <a:latin typeface="Menlo" panose="020B0609030804020204" pitchFamily="49" charset="0"/>
              </a:rPr>
              <a:t>+ </a:t>
            </a:r>
            <a:r>
              <a:rPr lang="en-US">
                <a:solidFill>
                  <a:srgbClr val="A31515"/>
                </a:solidFill>
                <a:latin typeface="Menlo" panose="020B0609030804020204" pitchFamily="49" charset="0"/>
              </a:rPr>
              <a:t>retrieved_content</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p>
          <a:p>
            <a:r>
              <a:rPr lang="en-US" b="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6BDC67BA-C079-8AFC-7F5C-5289103A7C66}"/>
              </a:ext>
            </a:extLst>
          </p:cNvPr>
          <p:cNvSpPr txBox="1"/>
          <p:nvPr/>
        </p:nvSpPr>
        <p:spPr>
          <a:xfrm>
            <a:off x="585217" y="6317181"/>
            <a:ext cx="10936223" cy="369332"/>
          </a:xfrm>
          <a:prstGeom prst="rect">
            <a:avLst/>
          </a:prstGeom>
          <a:noFill/>
        </p:spPr>
        <p:txBody>
          <a:bodyPr wrap="square">
            <a:spAutoFit/>
          </a:bodyPr>
          <a:lstStyle/>
          <a:p>
            <a:r>
              <a:rPr lang="en-US">
                <a:hlinkClick r:id="rId3">
                  <a:extLst>
                    <a:ext uri="{A12FA001-AC4F-418D-AE19-62706E023703}">
                      <ahyp:hlinkClr xmlns:ahyp="http://schemas.microsoft.com/office/drawing/2018/hyperlinkcolor" val="tx"/>
                    </a:ext>
                  </a:extLst>
                </a:hlinkClick>
              </a:rPr>
              <a:t>https://github.com/pamelafox/python-openai-demos/blob/main/retrieval_augmented_generation.py</a:t>
            </a:r>
            <a:endParaRPr lang="en-US"/>
          </a:p>
        </p:txBody>
      </p:sp>
    </p:spTree>
    <p:extLst>
      <p:ext uri="{BB962C8B-B14F-4D97-AF65-F5344CB8AC3E}">
        <p14:creationId xmlns:p14="http://schemas.microsoft.com/office/powerpoint/2010/main" val="805457708"/>
      </p:ext>
    </p:extLst>
  </p:cSld>
  <p:clrMapOvr>
    <a:masterClrMapping/>
  </p:clrMapOvr>
  <p:transition>
    <p:fade/>
  </p:transition>
  <p:extLst>
    <p:ext uri="{6950BFC3-D8DA-4A85-94F7-54DA5524770B}">
      <p188:commentRel xmlns:p188="http://schemas.microsoft.com/office/powerpoint/2018/8/main" r:id="rId2"/>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86507-6853-7885-2C26-A1E0662738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A8725-EFA3-1A81-3A4C-1C11D4CF277A}"/>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RAG with OpenAI Python SDK + Azure AI Search</a:t>
            </a:r>
            <a:endParaRPr lang="en-US"/>
          </a:p>
        </p:txBody>
      </p:sp>
      <p:sp>
        <p:nvSpPr>
          <p:cNvPr id="4" name="Rectangle 3">
            <a:extLst>
              <a:ext uri="{FF2B5EF4-FFF2-40B4-BE49-F238E27FC236}">
                <a16:creationId xmlns:a16="http://schemas.microsoft.com/office/drawing/2014/main" id="{F9240303-5D37-2D4E-4E16-FFE3C762AADA}"/>
              </a:ext>
            </a:extLst>
          </p:cNvPr>
          <p:cNvSpPr/>
          <p:nvPr/>
        </p:nvSpPr>
        <p:spPr>
          <a:xfrm>
            <a:off x="585217" y="1319753"/>
            <a:ext cx="11089547" cy="4932057"/>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DB8015-EAF2-8367-A51D-39D5B1EFB94C}"/>
              </a:ext>
            </a:extLst>
          </p:cNvPr>
          <p:cNvSpPr txBox="1"/>
          <p:nvPr/>
        </p:nvSpPr>
        <p:spPr>
          <a:xfrm>
            <a:off x="791852" y="1385124"/>
            <a:ext cx="10814931" cy="4801314"/>
          </a:xfrm>
          <a:prstGeom prst="rect">
            <a:avLst/>
          </a:prstGeom>
          <a:noFill/>
        </p:spPr>
        <p:txBody>
          <a:bodyPr wrap="square">
            <a:spAutoFit/>
          </a:bodyPr>
          <a:lstStyle/>
          <a:p>
            <a:r>
              <a:rPr lang="en-US" b="0">
                <a:solidFill>
                  <a:srgbClr val="001080"/>
                </a:solidFill>
                <a:effectLst/>
                <a:latin typeface="Menlo" panose="020B0609030804020204" pitchFamily="49" charset="0"/>
              </a:rPr>
              <a:t>user_question</a:t>
            </a:r>
            <a:r>
              <a:rPr lang="en-US" b="0">
                <a:solidFill>
                  <a:srgbClr val="000000"/>
                </a:solidFill>
                <a:effectLst/>
                <a:latin typeface="Menlo" panose="020B0609030804020204" pitchFamily="49" charset="0"/>
              </a:rPr>
              <a:t> = </a:t>
            </a:r>
            <a:r>
              <a:rPr lang="en-US" b="0">
                <a:solidFill>
                  <a:srgbClr val="A31515"/>
                </a:solidFill>
                <a:effectLst/>
                <a:latin typeface="Menlo" panose="020B0609030804020204" pitchFamily="49" charset="0"/>
              </a:rPr>
              <a:t>"What does a product manager do?"</a:t>
            </a:r>
            <a:endParaRPr lang="en-US" b="0">
              <a:solidFill>
                <a:srgbClr val="000000"/>
              </a:solidFill>
              <a:effectLst/>
              <a:latin typeface="Menlo" panose="020B0609030804020204" pitchFamily="49" charset="0"/>
            </a:endParaRPr>
          </a:p>
          <a:p>
            <a:r>
              <a:rPr lang="en-US" b="0">
                <a:solidFill>
                  <a:srgbClr val="001080"/>
                </a:solidFill>
                <a:effectLst/>
                <a:latin typeface="Menlo" panose="020B0609030804020204" pitchFamily="49" charset="0"/>
              </a:rPr>
              <a:t>user_question_vector</a:t>
            </a:r>
            <a:r>
              <a:rPr lang="en-US" b="0">
                <a:solidFill>
                  <a:srgbClr val="000000"/>
                </a:solidFill>
                <a:effectLst/>
                <a:latin typeface="Menlo" panose="020B0609030804020204" pitchFamily="49" charset="0"/>
              </a:rPr>
              <a:t> = </a:t>
            </a:r>
            <a:r>
              <a:rPr lang="en-US" b="0">
                <a:solidFill>
                  <a:srgbClr val="795E26"/>
                </a:solidFill>
                <a:effectLst/>
                <a:latin typeface="Menlo" panose="020B0609030804020204" pitchFamily="49" charset="0"/>
              </a:rPr>
              <a:t>get_embedding</a:t>
            </a:r>
            <a:r>
              <a:rPr lang="en-US" b="0">
                <a:solidFill>
                  <a:srgbClr val="000000"/>
                </a:solidFill>
                <a:effectLst/>
                <a:latin typeface="Menlo" panose="020B0609030804020204" pitchFamily="49" charset="0"/>
              </a:rPr>
              <a:t>(</a:t>
            </a:r>
            <a:r>
              <a:rPr lang="en-US" b="0">
                <a:solidFill>
                  <a:srgbClr val="001080"/>
                </a:solidFill>
                <a:effectLst/>
                <a:latin typeface="Menlo" panose="020B0609030804020204" pitchFamily="49" charset="0"/>
              </a:rPr>
              <a:t>user_question</a:t>
            </a:r>
            <a:r>
              <a:rPr lang="en-US" b="0">
                <a:solidFill>
                  <a:srgbClr val="000000"/>
                </a:solidFill>
                <a:effectLst/>
                <a:latin typeface="Menlo" panose="020B0609030804020204" pitchFamily="49" charset="0"/>
              </a:rPr>
              <a:t>)</a:t>
            </a:r>
          </a:p>
          <a:p>
            <a:endParaRPr lang="en-US" b="0">
              <a:solidFill>
                <a:srgbClr val="001080"/>
              </a:solidFill>
              <a:effectLst/>
              <a:latin typeface="Menlo" panose="020B0609030804020204" pitchFamily="49" charset="0"/>
            </a:endParaRPr>
          </a:p>
          <a:p>
            <a:r>
              <a:rPr lang="en-US" b="0">
                <a:solidFill>
                  <a:srgbClr val="001080"/>
                </a:solidFill>
                <a:effectLst/>
                <a:latin typeface="Menlo" panose="020B0609030804020204" pitchFamily="49" charset="0"/>
              </a:rPr>
              <a:t>r</a:t>
            </a:r>
            <a:r>
              <a:rPr lang="en-US" b="0">
                <a:solidFill>
                  <a:srgbClr val="000000"/>
                </a:solidFill>
                <a:effectLst/>
                <a:latin typeface="Menlo" panose="020B0609030804020204" pitchFamily="49" charset="0"/>
              </a:rPr>
              <a:t> = </a:t>
            </a:r>
            <a:r>
              <a:rPr lang="en-US" b="0">
                <a:solidFill>
                  <a:srgbClr val="001080"/>
                </a:solidFill>
                <a:effectLst/>
                <a:latin typeface="Menlo" panose="020B0609030804020204" pitchFamily="49" charset="0"/>
              </a:rPr>
              <a:t>search_client</a:t>
            </a:r>
            <a:r>
              <a:rPr lang="en-US" b="0">
                <a:solidFill>
                  <a:srgbClr val="000000"/>
                </a:solidFill>
                <a:effectLst/>
                <a:latin typeface="Menlo" panose="020B0609030804020204" pitchFamily="49" charset="0"/>
              </a:rPr>
              <a:t>.</a:t>
            </a:r>
            <a:r>
              <a:rPr lang="en-US" b="0">
                <a:solidFill>
                  <a:srgbClr val="795E26"/>
                </a:solidFill>
                <a:effectLst/>
                <a:latin typeface="Menlo" panose="020B0609030804020204" pitchFamily="49" charset="0"/>
              </a:rPr>
              <a:t>search</a:t>
            </a:r>
            <a:r>
              <a:rPr lang="en-US" b="0">
                <a:solidFill>
                  <a:srgbClr val="000000"/>
                </a:solidFill>
                <a:effectLst/>
                <a:latin typeface="Menlo" panose="020B0609030804020204" pitchFamily="49" charset="0"/>
              </a:rPr>
              <a:t>(</a:t>
            </a:r>
            <a:r>
              <a:rPr lang="en-US" b="0">
                <a:solidFill>
                  <a:srgbClr val="001080"/>
                </a:solidFill>
                <a:effectLst/>
                <a:latin typeface="Menlo" panose="020B0609030804020204" pitchFamily="49" charset="0"/>
              </a:rPr>
              <a:t>user_question</a:t>
            </a:r>
            <a:r>
              <a:rPr lang="en-US" b="0">
                <a:solidFill>
                  <a:srgbClr val="000000"/>
                </a:solidFill>
                <a:effectLst/>
                <a:latin typeface="Menlo" panose="020B0609030804020204" pitchFamily="49" charset="0"/>
              </a:rPr>
              <a:t>, </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vector_queries</a:t>
            </a:r>
            <a:r>
              <a:rPr lang="en-US" b="0">
                <a:solidFill>
                  <a:srgbClr val="000000"/>
                </a:solidFill>
                <a:effectLst/>
                <a:latin typeface="Menlo" panose="020B0609030804020204" pitchFamily="49" charset="0"/>
              </a:rPr>
              <a:t>=[</a:t>
            </a:r>
            <a:r>
              <a:rPr lang="en-US" b="0">
                <a:solidFill>
                  <a:srgbClr val="267F99"/>
                </a:solidFill>
                <a:effectLst/>
                <a:latin typeface="Menlo" panose="020B0609030804020204" pitchFamily="49" charset="0"/>
              </a:rPr>
              <a:t>VectorizedQuery</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vector</a:t>
            </a:r>
            <a:r>
              <a:rPr lang="en-US" b="0">
                <a:solidFill>
                  <a:srgbClr val="000000"/>
                </a:solidFill>
                <a:effectLst/>
                <a:latin typeface="Menlo" panose="020B0609030804020204" pitchFamily="49" charset="0"/>
              </a:rPr>
              <a:t>=</a:t>
            </a:r>
            <a:r>
              <a:rPr lang="en-US" b="0">
                <a:solidFill>
                  <a:srgbClr val="001080"/>
                </a:solidFill>
                <a:effectLst/>
                <a:latin typeface="Menlo" panose="020B0609030804020204" pitchFamily="49" charset="0"/>
              </a:rPr>
              <a:t>user_question_vector</a:t>
            </a:r>
            <a:r>
              <a:rPr lang="en-US" b="0">
                <a:solidFill>
                  <a:srgbClr val="000000"/>
                </a:solidFill>
                <a:effectLst/>
                <a:latin typeface="Menlo" panose="020B0609030804020204" pitchFamily="49" charset="0"/>
              </a:rPr>
              <a:t>, </a:t>
            </a:r>
            <a:r>
              <a:rPr lang="en-US" b="0">
                <a:solidFill>
                  <a:srgbClr val="001080"/>
                </a:solidFill>
                <a:effectLst/>
                <a:latin typeface="Menlo" panose="020B0609030804020204" pitchFamily="49" charset="0"/>
              </a:rPr>
              <a:t>fields</a:t>
            </a:r>
            <a:r>
              <a:rPr lang="en-US" b="0">
                <a:solidFill>
                  <a:srgbClr val="000000"/>
                </a:solidFill>
                <a:effectLst/>
                <a:latin typeface="Menlo" panose="020B0609030804020204" pitchFamily="49" charset="0"/>
              </a:rPr>
              <a:t>=</a:t>
            </a:r>
            <a:r>
              <a:rPr lang="en-US" b="0">
                <a:solidFill>
                  <a:srgbClr val="A31515"/>
                </a:solidFill>
                <a:effectLst/>
                <a:latin typeface="Menlo" panose="020B0609030804020204" pitchFamily="49" charset="0"/>
              </a:rPr>
              <a:t>"embedding"</a:t>
            </a:r>
            <a:r>
              <a:rPr lang="en-US" b="0">
                <a:solidFill>
                  <a:srgbClr val="000000"/>
                </a:solidFill>
                <a:effectLst/>
                <a:latin typeface="Menlo" panose="020B0609030804020204" pitchFamily="49" charset="0"/>
              </a:rPr>
              <a:t>)])</a:t>
            </a:r>
          </a:p>
          <a:p>
            <a:r>
              <a:rPr lang="en-US" b="0">
                <a:solidFill>
                  <a:srgbClr val="001080"/>
                </a:solidFill>
                <a:effectLst/>
                <a:latin typeface="Menlo" panose="020B0609030804020204" pitchFamily="49" charset="0"/>
              </a:rPr>
              <a:t>sources = </a:t>
            </a:r>
            <a:r>
              <a:rPr lang="en-US" b="0">
                <a:solidFill>
                  <a:srgbClr val="A31515"/>
                </a:solidFill>
                <a:effectLst/>
                <a:latin typeface="Menlo" panose="020B0609030804020204" pitchFamily="49" charset="0"/>
              </a:rPr>
              <a:t>"</a:t>
            </a:r>
            <a:r>
              <a:rPr lang="en-US" b="0">
                <a:solidFill>
                  <a:srgbClr val="EE0000"/>
                </a:solidFill>
                <a:effectLst/>
                <a:latin typeface="Menlo" panose="020B0609030804020204" pitchFamily="49" charset="0"/>
              </a:rPr>
              <a:t>\n</a:t>
            </a:r>
            <a:r>
              <a:rPr lang="en-US" b="0">
                <a:solidFill>
                  <a:srgbClr val="A31515"/>
                </a:solidFill>
                <a:effectLst/>
                <a:latin typeface="Menlo" panose="020B0609030804020204" pitchFamily="49" charset="0"/>
              </a:rPr>
              <a:t>"</a:t>
            </a:r>
            <a:r>
              <a:rPr lang="en-US" b="0">
                <a:solidFill>
                  <a:srgbClr val="000000"/>
                </a:solidFill>
                <a:effectLst/>
                <a:latin typeface="Menlo" panose="020B0609030804020204" pitchFamily="49" charset="0"/>
              </a:rPr>
              <a:t>.</a:t>
            </a:r>
            <a:r>
              <a:rPr lang="en-US" b="0">
                <a:solidFill>
                  <a:srgbClr val="795E26"/>
                </a:solidFill>
                <a:effectLst/>
                <a:latin typeface="Menlo" panose="020B0609030804020204" pitchFamily="49" charset="0"/>
              </a:rPr>
              <a:t>join</a:t>
            </a:r>
            <a:r>
              <a:rPr lang="en-US" b="0">
                <a:solidFill>
                  <a:srgbClr val="000000"/>
                </a:solidFill>
                <a:effectLst/>
                <a:latin typeface="Menlo" panose="020B0609030804020204" pitchFamily="49" charset="0"/>
              </a:rPr>
              <a:t>([</a:t>
            </a:r>
            <a:r>
              <a:rPr lang="en-US" b="0">
                <a:solidFill>
                  <a:srgbClr val="0000FF"/>
                </a:solidFill>
                <a:effectLst/>
                <a:latin typeface="Menlo" panose="020B0609030804020204" pitchFamily="49" charset="0"/>
              </a:rPr>
              <a:t>f</a:t>
            </a:r>
            <a:r>
              <a:rPr lang="en-US" b="0">
                <a:solidFill>
                  <a:srgbClr val="A31515"/>
                </a:solidFill>
                <a:effectLst/>
                <a:latin typeface="Menlo" panose="020B0609030804020204" pitchFamily="49" charset="0"/>
              </a:rPr>
              <a:t>"[</a:t>
            </a:r>
            <a:r>
              <a:rPr lang="en-US" b="0">
                <a:solidFill>
                  <a:srgbClr val="0000FF"/>
                </a:solidFill>
                <a:effectLst/>
                <a:latin typeface="Menlo" panose="020B0609030804020204" pitchFamily="49" charset="0"/>
              </a:rPr>
              <a:t>{</a:t>
            </a:r>
            <a:r>
              <a:rPr lang="en-US" b="0">
                <a:solidFill>
                  <a:srgbClr val="001080"/>
                </a:solidFill>
                <a:effectLst/>
                <a:latin typeface="Menlo" panose="020B0609030804020204" pitchFamily="49" charset="0"/>
              </a:rPr>
              <a:t>doc</a:t>
            </a:r>
            <a:r>
              <a:rPr lang="en-US" b="0">
                <a:solidFill>
                  <a:srgbClr val="000000"/>
                </a:solidFill>
                <a:effectLst/>
                <a:latin typeface="Menlo" panose="020B0609030804020204" pitchFamily="49" charset="0"/>
              </a:rPr>
              <a:t>[</a:t>
            </a:r>
            <a:r>
              <a:rPr lang="en-US" b="0">
                <a:solidFill>
                  <a:srgbClr val="A31515"/>
                </a:solidFill>
                <a:effectLst/>
                <a:latin typeface="Menlo" panose="020B0609030804020204" pitchFamily="49" charset="0"/>
              </a:rPr>
              <a:t>source'</a:t>
            </a:r>
            <a:r>
              <a:rPr lang="en-US" b="0">
                <a:solidFill>
                  <a:srgbClr val="000000"/>
                </a:solidFill>
                <a:effectLst/>
                <a:latin typeface="Menlo" panose="020B0609030804020204" pitchFamily="49" charset="0"/>
              </a:rPr>
              <a:t>]</a:t>
            </a:r>
            <a:r>
              <a:rPr lang="en-US" b="0">
                <a:solidFill>
                  <a:srgbClr val="0000FF"/>
                </a:solidFill>
                <a:effectLst/>
                <a:latin typeface="Menlo" panose="020B0609030804020204" pitchFamily="49" charset="0"/>
              </a:rPr>
              <a:t>}</a:t>
            </a:r>
            <a:r>
              <a:rPr lang="en-US" b="0">
                <a:solidFill>
                  <a:srgbClr val="A31515"/>
                </a:solidFill>
                <a:effectLst/>
                <a:latin typeface="Menlo" panose="020B0609030804020204" pitchFamily="49" charset="0"/>
              </a:rPr>
              <a:t>]: </a:t>
            </a:r>
            <a:r>
              <a:rPr lang="en-US" b="0">
                <a:solidFill>
                  <a:srgbClr val="0000FF"/>
                </a:solidFill>
                <a:effectLst/>
                <a:latin typeface="Menlo" panose="020B0609030804020204" pitchFamily="49" charset="0"/>
              </a:rPr>
              <a:t>{</a:t>
            </a:r>
            <a:r>
              <a:rPr lang="en-US" b="0">
                <a:solidFill>
                  <a:srgbClr val="001080"/>
                </a:solidFill>
                <a:effectLst/>
                <a:latin typeface="Menlo" panose="020B0609030804020204" pitchFamily="49" charset="0"/>
              </a:rPr>
              <a:t>doc</a:t>
            </a:r>
            <a:r>
              <a:rPr lang="en-US" b="0">
                <a:solidFill>
                  <a:srgbClr val="000000"/>
                </a:solidFill>
                <a:effectLst/>
                <a:latin typeface="Menlo" panose="020B0609030804020204" pitchFamily="49" charset="0"/>
              </a:rPr>
              <a:t>[</a:t>
            </a:r>
            <a:r>
              <a:rPr lang="en-US" b="0">
                <a:solidFill>
                  <a:srgbClr val="A31515"/>
                </a:solidFill>
                <a:effectLst/>
                <a:latin typeface="Menlo" panose="020B0609030804020204" pitchFamily="49" charset="0"/>
              </a:rPr>
              <a:t>'content'</a:t>
            </a:r>
            <a:r>
              <a:rPr lang="en-US" b="0">
                <a:solidFill>
                  <a:srgbClr val="000000"/>
                </a:solidFill>
                <a:effectLst/>
                <a:latin typeface="Menlo" panose="020B0609030804020204" pitchFamily="49" charset="0"/>
              </a:rPr>
              <a:t>]</a:t>
            </a:r>
            <a:r>
              <a:rPr lang="en-US" b="0">
                <a:solidFill>
                  <a:srgbClr val="0000FF"/>
                </a:solidFill>
                <a:effectLst/>
                <a:latin typeface="Menlo" panose="020B0609030804020204" pitchFamily="49" charset="0"/>
              </a:rPr>
              <a:t>}</a:t>
            </a:r>
            <a:r>
              <a:rPr lang="en-US" b="0">
                <a:solidFill>
                  <a:srgbClr val="EE0000"/>
                </a:solidFill>
                <a:effectLst/>
                <a:latin typeface="Menlo" panose="020B0609030804020204" pitchFamily="49" charset="0"/>
              </a:rPr>
              <a:t>\n</a:t>
            </a:r>
            <a:r>
              <a:rPr lang="en-US" b="0">
                <a:solidFill>
                  <a:srgbClr val="A31515"/>
                </a:solidFill>
                <a:effectLst/>
                <a:latin typeface="Menlo" panose="020B0609030804020204" pitchFamily="49" charset="0"/>
              </a:rPr>
              <a:t>"</a:t>
            </a:r>
            <a:r>
              <a:rPr lang="en-US" b="0">
                <a:solidFill>
                  <a:srgbClr val="000000"/>
                </a:solidFill>
                <a:effectLst/>
                <a:latin typeface="Menlo" panose="020B0609030804020204" pitchFamily="49" charset="0"/>
              </a:rPr>
              <a:t> </a:t>
            </a:r>
            <a:r>
              <a:rPr lang="en-US" b="0">
                <a:solidFill>
                  <a:srgbClr val="AF00DB"/>
                </a:solidFill>
                <a:effectLst/>
                <a:latin typeface="Menlo" panose="020B0609030804020204" pitchFamily="49" charset="0"/>
              </a:rPr>
              <a:t>for</a:t>
            </a:r>
            <a:r>
              <a:rPr lang="en-US" b="0">
                <a:solidFill>
                  <a:srgbClr val="000000"/>
                </a:solidFill>
                <a:effectLst/>
                <a:latin typeface="Menlo" panose="020B0609030804020204" pitchFamily="49" charset="0"/>
              </a:rPr>
              <a:t> </a:t>
            </a:r>
            <a:r>
              <a:rPr lang="en-US" b="0">
                <a:solidFill>
                  <a:srgbClr val="001080"/>
                </a:solidFill>
                <a:effectLst/>
                <a:latin typeface="Menlo" panose="020B0609030804020204" pitchFamily="49" charset="0"/>
              </a:rPr>
              <a:t>doc</a:t>
            </a:r>
            <a:r>
              <a:rPr lang="en-US" b="0">
                <a:solidFill>
                  <a:srgbClr val="000000"/>
                </a:solidFill>
                <a:effectLst/>
                <a:latin typeface="Menlo" panose="020B0609030804020204" pitchFamily="49" charset="0"/>
              </a:rPr>
              <a:t> </a:t>
            </a:r>
            <a:r>
              <a:rPr lang="en-US" b="0">
                <a:solidFill>
                  <a:srgbClr val="AF00DB"/>
                </a:solidFill>
                <a:effectLst/>
                <a:latin typeface="Menlo" panose="020B0609030804020204" pitchFamily="49" charset="0"/>
              </a:rPr>
              <a:t>in</a:t>
            </a:r>
            <a:r>
              <a:rPr lang="en-US" b="0">
                <a:solidFill>
                  <a:srgbClr val="000000"/>
                </a:solidFill>
                <a:effectLst/>
                <a:latin typeface="Menlo" panose="020B0609030804020204" pitchFamily="49" charset="0"/>
              </a:rPr>
              <a:t> </a:t>
            </a:r>
            <a:r>
              <a:rPr lang="en-US" b="0">
                <a:solidFill>
                  <a:srgbClr val="001080"/>
                </a:solidFill>
                <a:effectLst/>
                <a:latin typeface="Menlo" panose="020B0609030804020204" pitchFamily="49" charset="0"/>
              </a:rPr>
              <a:t>r</a:t>
            </a:r>
            <a:r>
              <a:rPr lang="en-US" b="0">
                <a:solidFill>
                  <a:srgbClr val="000000"/>
                </a:solidFill>
                <a:effectLst/>
                <a:latin typeface="Menlo" panose="020B0609030804020204" pitchFamily="49" charset="0"/>
              </a:rPr>
              <a:t>])</a:t>
            </a:r>
          </a:p>
          <a:p>
            <a:endParaRPr lang="en-US" b="0">
              <a:solidFill>
                <a:srgbClr val="001080"/>
              </a:solidFill>
              <a:effectLst/>
              <a:latin typeface="Menlo" panose="020B0609030804020204" pitchFamily="49" charset="0"/>
            </a:endParaRPr>
          </a:p>
          <a:p>
            <a:r>
              <a:rPr lang="en-US" b="0">
                <a:solidFill>
                  <a:srgbClr val="001080"/>
                </a:solidFill>
                <a:effectLst/>
                <a:latin typeface="Menlo" panose="020B0609030804020204" pitchFamily="49" charset="0"/>
              </a:rPr>
              <a:t>response</a:t>
            </a:r>
            <a:r>
              <a:rPr lang="en-US" b="0">
                <a:solidFill>
                  <a:srgbClr val="000000"/>
                </a:solidFill>
                <a:effectLst/>
                <a:latin typeface="Menlo" panose="020B0609030804020204" pitchFamily="49" charset="0"/>
              </a:rPr>
              <a:t> = </a:t>
            </a:r>
            <a:r>
              <a:rPr lang="en-US" b="0" err="1">
                <a:solidFill>
                  <a:srgbClr val="000000"/>
                </a:solidFill>
                <a:effectLst/>
                <a:latin typeface="Menlo" panose="020B0609030804020204" pitchFamily="49" charset="0"/>
              </a:rPr>
              <a:t>openai.chat.completions.create</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1080"/>
                </a:solidFill>
                <a:effectLst/>
                <a:latin typeface="Menlo" panose="020B0609030804020204" pitchFamily="49" charset="0"/>
              </a:rPr>
              <a:t>messages</a:t>
            </a:r>
            <a:r>
              <a:rPr lang="en-US" b="0">
                <a:solidFill>
                  <a:srgbClr val="000000"/>
                </a:solidFill>
                <a:effectLst/>
                <a:latin typeface="Menlo" panose="020B0609030804020204" pitchFamily="49" charset="0"/>
              </a:rPr>
              <a:t> = [{</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"role"</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"system"</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"content"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"You must answer questions according to sources provided."</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"role"</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"user"</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A31515"/>
                </a:solidFill>
                <a:effectLst/>
                <a:latin typeface="Menlo" panose="020B0609030804020204" pitchFamily="49" charset="0"/>
              </a:rPr>
              <a:t>"content"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user_query </a:t>
            </a:r>
            <a:r>
              <a:rPr lang="en-US" b="0">
                <a:solidFill>
                  <a:schemeClr val="bg1"/>
                </a:solidFill>
                <a:effectLst/>
                <a:latin typeface="Menlo" panose="020B0609030804020204" pitchFamily="49" charset="0"/>
              </a:rPr>
              <a:t>+ </a:t>
            </a:r>
            <a:r>
              <a:rPr lang="en-US">
                <a:solidFill>
                  <a:srgbClr val="A31515"/>
                </a:solidFill>
                <a:latin typeface="Menlo" panose="020B0609030804020204" pitchFamily="49" charset="0"/>
              </a:rPr>
              <a:t>"\n Sources: \n" </a:t>
            </a:r>
            <a:r>
              <a:rPr lang="en-US">
                <a:solidFill>
                  <a:schemeClr val="bg1"/>
                </a:solidFill>
                <a:latin typeface="Menlo" panose="020B0609030804020204" pitchFamily="49" charset="0"/>
              </a:rPr>
              <a:t>+ </a:t>
            </a:r>
            <a:r>
              <a:rPr lang="en-US">
                <a:solidFill>
                  <a:srgbClr val="A31515"/>
                </a:solidFill>
                <a:latin typeface="Menlo" panose="020B0609030804020204" pitchFamily="49" charset="0"/>
              </a:rPr>
              <a:t>retrieved_content</a:t>
            </a:r>
            <a:endParaRPr lang="en-US">
              <a:solidFill>
                <a:srgbClr val="000000"/>
              </a:solidFill>
              <a:latin typeface="Menlo" panose="020B0609030804020204" pitchFamily="49" charset="0"/>
            </a:endParaRPr>
          </a:p>
          <a:p>
            <a:r>
              <a:rPr lang="en-US" b="0">
                <a:solidFill>
                  <a:srgbClr val="000000"/>
                </a:solidFill>
                <a:effectLst/>
                <a:latin typeface="Menlo" panose="020B0609030804020204" pitchFamily="49" charset="0"/>
              </a:rPr>
              <a:t>    }])</a:t>
            </a:r>
          </a:p>
        </p:txBody>
      </p:sp>
    </p:spTree>
    <p:extLst>
      <p:ext uri="{BB962C8B-B14F-4D97-AF65-F5344CB8AC3E}">
        <p14:creationId xmlns:p14="http://schemas.microsoft.com/office/powerpoint/2010/main" val="2620977388"/>
      </p:ext>
    </p:extLst>
  </p:cSld>
  <p:clrMapOvr>
    <a:masterClrMapping/>
  </p:clrMapOvr>
  <p:transition>
    <p:fade/>
  </p:transition>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51C94-391A-9D78-E355-6A4724D6F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E421F-5265-364F-1D20-D1F394C63B7D}"/>
              </a:ext>
            </a:extLst>
          </p:cNvPr>
          <p:cNvSpPr>
            <a:spLocks noGrp="1"/>
          </p:cNvSpPr>
          <p:nvPr>
            <p:ph type="title"/>
          </p:nvPr>
        </p:nvSpPr>
        <p:spPr/>
        <p:txBody>
          <a:bodyPr/>
          <a:lstStyle/>
          <a:p>
            <a:r>
              <a:rPr lang="en-US"/>
              <a:t>RAG app solution: Deep dive</a:t>
            </a:r>
          </a:p>
        </p:txBody>
      </p:sp>
    </p:spTree>
    <p:extLst>
      <p:ext uri="{BB962C8B-B14F-4D97-AF65-F5344CB8AC3E}">
        <p14:creationId xmlns:p14="http://schemas.microsoft.com/office/powerpoint/2010/main" val="368560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A770-5D3E-2919-E8DB-5E4DDF931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C889F-90B1-ADCF-C8A4-13138BB704B0}"/>
              </a:ext>
            </a:extLst>
          </p:cNvPr>
          <p:cNvSpPr>
            <a:spLocks noGrp="1"/>
          </p:cNvSpPr>
          <p:nvPr>
            <p:ph type="title"/>
          </p:nvPr>
        </p:nvSpPr>
        <p:spPr/>
        <p:txBody>
          <a:bodyPr/>
          <a:lstStyle/>
          <a:p>
            <a:r>
              <a:rPr lang="en-US"/>
              <a:t>azure-search-openai-demo</a:t>
            </a:r>
          </a:p>
        </p:txBody>
      </p:sp>
      <p:sp>
        <p:nvSpPr>
          <p:cNvPr id="4" name="TextBox 3">
            <a:extLst>
              <a:ext uri="{FF2B5EF4-FFF2-40B4-BE49-F238E27FC236}">
                <a16:creationId xmlns:a16="http://schemas.microsoft.com/office/drawing/2014/main" id="{C7E73EBD-085F-549F-E0B2-B98FF925B2C6}"/>
              </a:ext>
            </a:extLst>
          </p:cNvPr>
          <p:cNvSpPr txBox="1"/>
          <p:nvPr/>
        </p:nvSpPr>
        <p:spPr>
          <a:xfrm>
            <a:off x="7285121" y="1099338"/>
            <a:ext cx="4134678" cy="3385542"/>
          </a:xfrm>
          <a:prstGeom prst="rect">
            <a:avLst/>
          </a:prstGeom>
          <a:noFill/>
        </p:spPr>
        <p:txBody>
          <a:bodyPr wrap="square" lIns="0" tIns="0" rIns="0" bIns="0" rtlCol="0">
            <a:spAutoFit/>
          </a:bodyPr>
          <a:lstStyle/>
          <a:p>
            <a:pPr algn="l"/>
            <a:r>
              <a:rPr lang="en-US" sz="2000" err="1"/>
              <a:t>Azure OpenAI +</a:t>
            </a:r>
          </a:p>
          <a:p>
            <a:pPr algn="l"/>
            <a:r>
              <a:rPr lang="en-US" sz="2000" err="1"/>
              <a:t>Azure AI Search +</a:t>
            </a:r>
          </a:p>
          <a:p>
            <a:pPr algn="l"/>
            <a:r>
              <a:rPr lang="en-US" sz="2000" err="1"/>
              <a:t>Azure App Service</a:t>
            </a:r>
          </a:p>
          <a:p>
            <a:pPr algn="l"/>
            <a:endParaRPr lang="en-US" sz="2000" err="1"/>
          </a:p>
          <a:p>
            <a:pPr algn="l"/>
            <a:r>
              <a:rPr lang="en-US" sz="2000" err="1"/>
              <a:t>Features:</a:t>
            </a:r>
          </a:p>
          <a:p>
            <a:pPr marL="342900" indent="-342900">
              <a:buFont typeface="Arial" panose="020B0604020202020204" pitchFamily="34" charset="0"/>
              <a:buChar char="•"/>
            </a:pPr>
            <a:r>
              <a:rPr lang="en-US" sz="2000" err="1"/>
              <a:t>Simple &amp; Advanced RAG</a:t>
            </a:r>
          </a:p>
          <a:p>
            <a:pPr marL="342900" indent="-342900" algn="l">
              <a:buFont typeface="Arial" panose="020B0604020202020204" pitchFamily="34" charset="0"/>
              <a:buChar char="•"/>
            </a:pPr>
            <a:r>
              <a:rPr lang="en-US" sz="2000" err="1"/>
              <a:t>Conversations ("multi-turn")</a:t>
            </a:r>
          </a:p>
          <a:p>
            <a:pPr marL="342900" indent="-342900" algn="l">
              <a:buFont typeface="Arial" panose="020B0604020202020204" pitchFamily="34" charset="0"/>
              <a:buChar char="•"/>
            </a:pPr>
            <a:r>
              <a:rPr lang="en-US" sz="2000" err="1"/>
              <a:t>Optional vision integration</a:t>
            </a:r>
          </a:p>
          <a:p>
            <a:pPr marL="342900" indent="-342900" algn="l">
              <a:buFont typeface="Arial" panose="020B0604020202020204" pitchFamily="34" charset="0"/>
              <a:buChar char="•"/>
            </a:pPr>
            <a:r>
              <a:rPr lang="en-US" sz="2000" err="1"/>
              <a:t>Optional speech input/output</a:t>
            </a:r>
          </a:p>
          <a:p>
            <a:pPr marL="342900" indent="-342900" algn="l">
              <a:buFont typeface="Arial" panose="020B0604020202020204" pitchFamily="34" charset="0"/>
              <a:buChar char="•"/>
            </a:pPr>
            <a:r>
              <a:rPr lang="en-US" sz="2000" err="1"/>
              <a:t>Optional data access control</a:t>
            </a:r>
          </a:p>
          <a:p>
            <a:pPr algn="l"/>
            <a:endParaRPr lang="en-US" sz="2000" err="1"/>
          </a:p>
        </p:txBody>
      </p:sp>
      <p:sp>
        <p:nvSpPr>
          <p:cNvPr id="5" name="TextBox 4">
            <a:extLst>
              <a:ext uri="{FF2B5EF4-FFF2-40B4-BE49-F238E27FC236}">
                <a16:creationId xmlns:a16="http://schemas.microsoft.com/office/drawing/2014/main" id="{DE5077A7-B9BD-CCCE-4AFB-DF89DD99C6D0}"/>
              </a:ext>
            </a:extLst>
          </p:cNvPr>
          <p:cNvSpPr txBox="1"/>
          <p:nvPr/>
        </p:nvSpPr>
        <p:spPr>
          <a:xfrm>
            <a:off x="7180244" y="3998963"/>
            <a:ext cx="4134678" cy="2308324"/>
          </a:xfrm>
          <a:prstGeom prst="rect">
            <a:avLst/>
          </a:prstGeom>
          <a:noFill/>
        </p:spPr>
        <p:txBody>
          <a:bodyPr wrap="square">
            <a:spAutoFit/>
          </a:bodyPr>
          <a:lstStyle/>
          <a:p>
            <a:pPr algn="l"/>
            <a:endParaRPr lang="en-US" sz="2400" err="1"/>
          </a:p>
          <a:p>
            <a:pPr algn="l"/>
            <a:r>
              <a:rPr lang="en-US" sz="2400" err="1"/>
              <a:t>Code:</a:t>
            </a:r>
          </a:p>
          <a:p>
            <a:pPr algn="l"/>
            <a:r>
              <a:rPr lang="en-US" sz="2400" err="1">
                <a:hlinkClick r:id="rId2">
                  <a:extLst>
                    <a:ext uri="{A12FA001-AC4F-418D-AE19-62706E023703}">
                      <ahyp:hlinkClr xmlns:ahyp="http://schemas.microsoft.com/office/drawing/2018/hyperlinkcolor" val="tx"/>
                    </a:ext>
                  </a:extLst>
                </a:hlinkClick>
              </a:rPr>
              <a:t>aka.ms/ragchat</a:t>
            </a:r>
            <a:endParaRPr lang="en-US" sz="2400" err="1"/>
          </a:p>
          <a:p>
            <a:pPr algn="l"/>
            <a:endParaRPr lang="en-US" sz="2400" err="1"/>
          </a:p>
          <a:p>
            <a:pPr algn="l"/>
            <a:r>
              <a:rPr lang="en-US" sz="2400" err="1"/>
              <a:t>Demo:</a:t>
            </a:r>
          </a:p>
          <a:p>
            <a:pPr algn="l"/>
            <a:r>
              <a:rPr lang="en-US" sz="2400" err="1">
                <a:hlinkClick r:id="rId3">
                  <a:extLst>
                    <a:ext uri="{A12FA001-AC4F-418D-AE19-62706E023703}">
                      <ahyp:hlinkClr xmlns:ahyp="http://schemas.microsoft.com/office/drawing/2018/hyperlinkcolor" val="tx"/>
                    </a:ext>
                  </a:extLst>
                </a:hlinkClick>
              </a:rPr>
              <a:t>aka.ms/ragchat/demo</a:t>
            </a:r>
            <a:endParaRPr lang="en-US" sz="2400" err="1"/>
          </a:p>
        </p:txBody>
      </p:sp>
      <p:pic>
        <p:nvPicPr>
          <p:cNvPr id="6" name="Picture 5" descr="Chat screen">
            <a:extLst>
              <a:ext uri="{FF2B5EF4-FFF2-40B4-BE49-F238E27FC236}">
                <a16:creationId xmlns:a16="http://schemas.microsoft.com/office/drawing/2014/main" id="{ECB823CF-C385-9A41-C3CC-80EE7A9BAE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9" b="25382"/>
          <a:stretch/>
        </p:blipFill>
        <p:spPr bwMode="auto">
          <a:xfrm>
            <a:off x="588263" y="1286447"/>
            <a:ext cx="6263110" cy="50208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476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26F4D-94CA-81D5-97FF-598F42AB3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54A30-E23D-0DCE-3432-1271F35D2738}"/>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Application architecture</a:t>
            </a:r>
            <a:endParaRPr lang="en-US">
              <a:latin typeface="Segoe UI Semibold" panose="020B0702040204020203" pitchFamily="34" charset="0"/>
              <a:cs typeface="Segoe UI Semibold" panose="020B0702040204020203" pitchFamily="34" charset="0"/>
            </a:endParaRPr>
          </a:p>
        </p:txBody>
      </p:sp>
      <p:grpSp>
        <p:nvGrpSpPr>
          <p:cNvPr id="21" name="Group 20">
            <a:extLst>
              <a:ext uri="{FF2B5EF4-FFF2-40B4-BE49-F238E27FC236}">
                <a16:creationId xmlns:a16="http://schemas.microsoft.com/office/drawing/2014/main" id="{FD440CE7-002B-735A-BEF7-55D3AF4064B9}"/>
              </a:ext>
            </a:extLst>
          </p:cNvPr>
          <p:cNvGrpSpPr/>
          <p:nvPr/>
        </p:nvGrpSpPr>
        <p:grpSpPr>
          <a:xfrm>
            <a:off x="3724764" y="2379441"/>
            <a:ext cx="1554165" cy="1794941"/>
            <a:chOff x="2031298" y="2261061"/>
            <a:chExt cx="1554165" cy="1794941"/>
          </a:xfrm>
        </p:grpSpPr>
        <p:sp>
          <p:nvSpPr>
            <p:cNvPr id="12" name="Text Placeholder 5">
              <a:extLst>
                <a:ext uri="{FF2B5EF4-FFF2-40B4-BE49-F238E27FC236}">
                  <a16:creationId xmlns:a16="http://schemas.microsoft.com/office/drawing/2014/main" id="{4FD7F80E-A9AA-7924-13F1-D11FB3EF4FD7}"/>
                </a:ext>
              </a:extLst>
            </p:cNvPr>
            <p:cNvSpPr txBox="1">
              <a:spLocks/>
            </p:cNvSpPr>
            <p:nvPr/>
          </p:nvSpPr>
          <p:spPr>
            <a:xfrm>
              <a:off x="2031298" y="3326531"/>
              <a:ext cx="1554165" cy="72947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a:t>
              </a:r>
            </a:p>
            <a:p>
              <a:pPr algn="ctr" defTabSz="1865484">
                <a:defRPr/>
              </a:pPr>
              <a:r>
                <a:rPr lang="en-US" sz="1800">
                  <a:cs typeface="Segoe UI Semilight"/>
                </a:rPr>
                <a:t>App Service</a:t>
              </a:r>
            </a:p>
          </p:txBody>
        </p:sp>
        <p:pic>
          <p:nvPicPr>
            <p:cNvPr id="8" name="Graphic 7">
              <a:extLst>
                <a:ext uri="{FF2B5EF4-FFF2-40B4-BE49-F238E27FC236}">
                  <a16:creationId xmlns:a16="http://schemas.microsoft.com/office/drawing/2014/main" id="{C26F1960-53F8-A648-4D6C-596F54A0E9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6125" y="2261061"/>
              <a:ext cx="1008015" cy="1008015"/>
            </a:xfrm>
            <a:prstGeom prst="rect">
              <a:avLst/>
            </a:prstGeom>
          </p:spPr>
        </p:pic>
      </p:grpSp>
      <p:grpSp>
        <p:nvGrpSpPr>
          <p:cNvPr id="62" name="Group 61">
            <a:extLst>
              <a:ext uri="{FF2B5EF4-FFF2-40B4-BE49-F238E27FC236}">
                <a16:creationId xmlns:a16="http://schemas.microsoft.com/office/drawing/2014/main" id="{321F9E7C-15F4-263C-72C0-00825682550C}"/>
              </a:ext>
            </a:extLst>
          </p:cNvPr>
          <p:cNvGrpSpPr/>
          <p:nvPr/>
        </p:nvGrpSpPr>
        <p:grpSpPr>
          <a:xfrm>
            <a:off x="4987482" y="3318183"/>
            <a:ext cx="2730147" cy="2634004"/>
            <a:chOff x="4987482" y="3318183"/>
            <a:chExt cx="2730147" cy="2634004"/>
          </a:xfrm>
        </p:grpSpPr>
        <p:grpSp>
          <p:nvGrpSpPr>
            <p:cNvPr id="13" name="Group 12">
              <a:extLst>
                <a:ext uri="{FF2B5EF4-FFF2-40B4-BE49-F238E27FC236}">
                  <a16:creationId xmlns:a16="http://schemas.microsoft.com/office/drawing/2014/main" id="{F152FF68-C443-0460-6842-7286FDE81BA6}"/>
                </a:ext>
              </a:extLst>
            </p:cNvPr>
            <p:cNvGrpSpPr/>
            <p:nvPr/>
          </p:nvGrpSpPr>
          <p:grpSpPr>
            <a:xfrm>
              <a:off x="6702372" y="4320948"/>
              <a:ext cx="1015257" cy="1631239"/>
              <a:chOff x="17227279" y="3221354"/>
              <a:chExt cx="2458717" cy="3810217"/>
            </a:xfrm>
          </p:grpSpPr>
          <p:pic>
            <p:nvPicPr>
              <p:cNvPr id="14" name="Graphic 13">
                <a:extLst>
                  <a:ext uri="{FF2B5EF4-FFF2-40B4-BE49-F238E27FC236}">
                    <a16:creationId xmlns:a16="http://schemas.microsoft.com/office/drawing/2014/main" id="{E4E5DB52-9E12-57E5-D586-CFD578FEDC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27279" y="3221354"/>
                <a:ext cx="2457747" cy="2457450"/>
              </a:xfrm>
              <a:prstGeom prst="rect">
                <a:avLst/>
              </a:prstGeom>
            </p:spPr>
          </p:pic>
          <p:sp>
            <p:nvSpPr>
              <p:cNvPr id="15" name="Text Placeholder 5">
                <a:extLst>
                  <a:ext uri="{FF2B5EF4-FFF2-40B4-BE49-F238E27FC236}">
                    <a16:creationId xmlns:a16="http://schemas.microsoft.com/office/drawing/2014/main" id="{03664041-65C5-25F3-5A0D-4810C2ED5455}"/>
                  </a:ext>
                </a:extLst>
              </p:cNvPr>
              <p:cNvSpPr txBox="1">
                <a:spLocks/>
              </p:cNvSpPr>
              <p:nvPr/>
            </p:nvSpPr>
            <p:spPr>
              <a:xfrm>
                <a:off x="17286127" y="5580888"/>
                <a:ext cx="2399869" cy="145068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Storage</a:t>
                </a:r>
                <a:endParaRPr lang="en-US" sz="1800"/>
              </a:p>
            </p:txBody>
          </p:sp>
        </p:grpSp>
        <p:cxnSp>
          <p:nvCxnSpPr>
            <p:cNvPr id="24" name="Straight Arrow Connector 23">
              <a:extLst>
                <a:ext uri="{FF2B5EF4-FFF2-40B4-BE49-F238E27FC236}">
                  <a16:creationId xmlns:a16="http://schemas.microsoft.com/office/drawing/2014/main" id="{9175C4EC-4AB4-734B-A988-1EF359CC1F98}"/>
                </a:ext>
              </a:extLst>
            </p:cNvPr>
            <p:cNvCxnSpPr>
              <a:cxnSpLocks/>
            </p:cNvCxnSpPr>
            <p:nvPr/>
          </p:nvCxnSpPr>
          <p:spPr>
            <a:xfrm>
              <a:off x="4987482" y="3318183"/>
              <a:ext cx="1606670" cy="1144828"/>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2770802D-77B5-EC97-64D5-A7360A990B79}"/>
              </a:ext>
            </a:extLst>
          </p:cNvPr>
          <p:cNvGrpSpPr/>
          <p:nvPr/>
        </p:nvGrpSpPr>
        <p:grpSpPr>
          <a:xfrm>
            <a:off x="1573995" y="2358028"/>
            <a:ext cx="2077096" cy="336505"/>
            <a:chOff x="1573995" y="2358028"/>
            <a:chExt cx="2077096" cy="336505"/>
          </a:xfrm>
        </p:grpSpPr>
        <p:cxnSp>
          <p:nvCxnSpPr>
            <p:cNvPr id="18" name="Straight Arrow Connector 17">
              <a:extLst>
                <a:ext uri="{FF2B5EF4-FFF2-40B4-BE49-F238E27FC236}">
                  <a16:creationId xmlns:a16="http://schemas.microsoft.com/office/drawing/2014/main" id="{C38E5DCC-5AB0-8EAC-0ED8-077BDA17CCDD}"/>
                </a:ext>
              </a:extLst>
            </p:cNvPr>
            <p:cNvCxnSpPr>
              <a:cxnSpLocks/>
            </p:cNvCxnSpPr>
            <p:nvPr/>
          </p:nvCxnSpPr>
          <p:spPr>
            <a:xfrm>
              <a:off x="1573995" y="2694533"/>
              <a:ext cx="2077096"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B6B743-D3C1-FBB3-D856-AC63B5081F5A}"/>
                </a:ext>
              </a:extLst>
            </p:cNvPr>
            <p:cNvSpPr txBox="1"/>
            <p:nvPr/>
          </p:nvSpPr>
          <p:spPr>
            <a:xfrm>
              <a:off x="1573995" y="2358028"/>
              <a:ext cx="1724969" cy="307777"/>
            </a:xfrm>
            <a:prstGeom prst="rect">
              <a:avLst/>
            </a:prstGeom>
            <a:noFill/>
          </p:spPr>
          <p:txBody>
            <a:bodyPr wrap="square" lIns="0" tIns="0" rIns="0" bIns="0" rtlCol="0">
              <a:spAutoFit/>
            </a:bodyPr>
            <a:lstStyle/>
            <a:p>
              <a:pPr algn="l"/>
              <a:r>
                <a:rPr lang="en-US" sz="2000" dirty="0" err="1"/>
                <a:t>asks question</a:t>
              </a:r>
            </a:p>
          </p:txBody>
        </p:sp>
      </p:grpSp>
      <p:grpSp>
        <p:nvGrpSpPr>
          <p:cNvPr id="60" name="Group 59">
            <a:extLst>
              <a:ext uri="{FF2B5EF4-FFF2-40B4-BE49-F238E27FC236}">
                <a16:creationId xmlns:a16="http://schemas.microsoft.com/office/drawing/2014/main" id="{6E911103-69A4-5528-71E5-0E47C6BA20FA}"/>
              </a:ext>
            </a:extLst>
          </p:cNvPr>
          <p:cNvGrpSpPr/>
          <p:nvPr/>
        </p:nvGrpSpPr>
        <p:grpSpPr>
          <a:xfrm>
            <a:off x="1581638" y="3012128"/>
            <a:ext cx="2099042" cy="343116"/>
            <a:chOff x="1581638" y="3012128"/>
            <a:chExt cx="2099042" cy="343116"/>
          </a:xfrm>
        </p:grpSpPr>
        <p:cxnSp>
          <p:nvCxnSpPr>
            <p:cNvPr id="23" name="Straight Arrow Connector 22">
              <a:extLst>
                <a:ext uri="{FF2B5EF4-FFF2-40B4-BE49-F238E27FC236}">
                  <a16:creationId xmlns:a16="http://schemas.microsoft.com/office/drawing/2014/main" id="{081C51B6-467D-19B6-AAC1-AE4579B30BEB}"/>
                </a:ext>
              </a:extLst>
            </p:cNvPr>
            <p:cNvCxnSpPr>
              <a:cxnSpLocks/>
            </p:cNvCxnSpPr>
            <p:nvPr/>
          </p:nvCxnSpPr>
          <p:spPr>
            <a:xfrm>
              <a:off x="1663140" y="3355244"/>
              <a:ext cx="201754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D3C9F26-79CC-7E68-0A72-1C2BA9EF04C7}"/>
                </a:ext>
              </a:extLst>
            </p:cNvPr>
            <p:cNvSpPr txBox="1"/>
            <p:nvPr/>
          </p:nvSpPr>
          <p:spPr>
            <a:xfrm>
              <a:off x="1581638" y="3012128"/>
              <a:ext cx="1724969" cy="307777"/>
            </a:xfrm>
            <a:prstGeom prst="rect">
              <a:avLst/>
            </a:prstGeom>
            <a:noFill/>
          </p:spPr>
          <p:txBody>
            <a:bodyPr wrap="square" lIns="0" tIns="0" rIns="0" bIns="0" rtlCol="0">
              <a:spAutoFit/>
            </a:bodyPr>
            <a:lstStyle/>
            <a:p>
              <a:pPr algn="l"/>
              <a:r>
                <a:rPr lang="en-US" sz="2000" dirty="0" err="1"/>
                <a:t>clicks citation</a:t>
              </a:r>
            </a:p>
          </p:txBody>
        </p:sp>
      </p:grpSp>
      <p:grpSp>
        <p:nvGrpSpPr>
          <p:cNvPr id="61" name="Group 60">
            <a:extLst>
              <a:ext uri="{FF2B5EF4-FFF2-40B4-BE49-F238E27FC236}">
                <a16:creationId xmlns:a16="http://schemas.microsoft.com/office/drawing/2014/main" id="{929C8AEC-80EB-B0A5-53AC-2C581B7BF3F7}"/>
              </a:ext>
            </a:extLst>
          </p:cNvPr>
          <p:cNvGrpSpPr/>
          <p:nvPr/>
        </p:nvGrpSpPr>
        <p:grpSpPr>
          <a:xfrm>
            <a:off x="5079077" y="1487063"/>
            <a:ext cx="5311832" cy="2510435"/>
            <a:chOff x="5079077" y="1487063"/>
            <a:chExt cx="5311832" cy="2510435"/>
          </a:xfrm>
        </p:grpSpPr>
        <p:sp>
          <p:nvSpPr>
            <p:cNvPr id="51" name="Rectangle 50">
              <a:extLst>
                <a:ext uri="{FF2B5EF4-FFF2-40B4-BE49-F238E27FC236}">
                  <a16:creationId xmlns:a16="http://schemas.microsoft.com/office/drawing/2014/main" id="{8FA6F8B6-6D80-F10E-6201-95DFC4CED1E9}"/>
                </a:ext>
              </a:extLst>
            </p:cNvPr>
            <p:cNvSpPr>
              <a:spLocks/>
            </p:cNvSpPr>
            <p:nvPr/>
          </p:nvSpPr>
          <p:spPr bwMode="auto">
            <a:xfrm>
              <a:off x="6591994" y="1487063"/>
              <a:ext cx="3798915" cy="2510435"/>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err="1">
                  <a:solidFill>
                    <a:srgbClr val="FFFFFF"/>
                  </a:solidFill>
                  <a:ea typeface="Segoe UI" pitchFamily="34" charset="0"/>
                  <a:cs typeface="Segoe UI" pitchFamily="34" charset="0"/>
                </a:rPr>
                <a:t>RAG flow</a:t>
              </a:r>
            </a:p>
          </p:txBody>
        </p:sp>
        <p:grpSp>
          <p:nvGrpSpPr>
            <p:cNvPr id="9" name="Group 8">
              <a:extLst>
                <a:ext uri="{FF2B5EF4-FFF2-40B4-BE49-F238E27FC236}">
                  <a16:creationId xmlns:a16="http://schemas.microsoft.com/office/drawing/2014/main" id="{9FF8E1E9-8242-3AED-ED99-89A251459D7E}"/>
                </a:ext>
              </a:extLst>
            </p:cNvPr>
            <p:cNvGrpSpPr/>
            <p:nvPr/>
          </p:nvGrpSpPr>
          <p:grpSpPr>
            <a:xfrm>
              <a:off x="9150434" y="2157209"/>
              <a:ext cx="964298" cy="1617412"/>
              <a:chOff x="13279475" y="3350399"/>
              <a:chExt cx="2160475" cy="3495090"/>
            </a:xfrm>
          </p:grpSpPr>
          <p:pic>
            <p:nvPicPr>
              <p:cNvPr id="10" name="Graphic 7">
                <a:extLst>
                  <a:ext uri="{FF2B5EF4-FFF2-40B4-BE49-F238E27FC236}">
                    <a16:creationId xmlns:a16="http://schemas.microsoft.com/office/drawing/2014/main" id="{26F1467B-2EEC-2B9B-C0DC-4D6E39CD25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13123" y="3350399"/>
                <a:ext cx="2026827" cy="2046962"/>
              </a:xfrm>
              <a:prstGeom prst="rect">
                <a:avLst/>
              </a:prstGeom>
            </p:spPr>
          </p:pic>
          <p:sp>
            <p:nvSpPr>
              <p:cNvPr id="11" name="Text Placeholder 5">
                <a:extLst>
                  <a:ext uri="{FF2B5EF4-FFF2-40B4-BE49-F238E27FC236}">
                    <a16:creationId xmlns:a16="http://schemas.microsoft.com/office/drawing/2014/main" id="{91144DE6-CA18-F886-B527-6D4F29F8562A}"/>
                  </a:ext>
                </a:extLst>
              </p:cNvPr>
              <p:cNvSpPr txBox="1">
                <a:spLocks/>
              </p:cNvSpPr>
              <p:nvPr/>
            </p:nvSpPr>
            <p:spPr>
              <a:xfrm>
                <a:off x="13279475" y="5596128"/>
                <a:ext cx="2160475" cy="124936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grpSp>
        <p:grpSp>
          <p:nvGrpSpPr>
            <p:cNvPr id="39" name="Group 38">
              <a:extLst>
                <a:ext uri="{FF2B5EF4-FFF2-40B4-BE49-F238E27FC236}">
                  <a16:creationId xmlns:a16="http://schemas.microsoft.com/office/drawing/2014/main" id="{46CFEADB-22B5-A9C2-4CC4-16A8E9B805B0}"/>
                </a:ext>
              </a:extLst>
            </p:cNvPr>
            <p:cNvGrpSpPr/>
            <p:nvPr/>
          </p:nvGrpSpPr>
          <p:grpSpPr>
            <a:xfrm>
              <a:off x="6833065" y="2079993"/>
              <a:ext cx="1373427" cy="1825302"/>
              <a:chOff x="8479546" y="3083661"/>
              <a:chExt cx="3319807" cy="4255415"/>
            </a:xfrm>
          </p:grpSpPr>
          <p:pic>
            <p:nvPicPr>
              <p:cNvPr id="47" name="Graphic 4">
                <a:extLst>
                  <a:ext uri="{FF2B5EF4-FFF2-40B4-BE49-F238E27FC236}">
                    <a16:creationId xmlns:a16="http://schemas.microsoft.com/office/drawing/2014/main" id="{E4329C9C-7375-7850-4C76-2746EB1149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85376" y="3083661"/>
                <a:ext cx="2655892" cy="2655569"/>
              </a:xfrm>
              <a:prstGeom prst="rect">
                <a:avLst/>
              </a:prstGeom>
            </p:spPr>
          </p:pic>
          <p:sp>
            <p:nvSpPr>
              <p:cNvPr id="48" name="Text Placeholder 5">
                <a:extLst>
                  <a:ext uri="{FF2B5EF4-FFF2-40B4-BE49-F238E27FC236}">
                    <a16:creationId xmlns:a16="http://schemas.microsoft.com/office/drawing/2014/main" id="{99E44A64-6468-1514-3F28-D831B025F503}"/>
                  </a:ext>
                </a:extLst>
              </p:cNvPr>
              <p:cNvSpPr txBox="1">
                <a:spLocks/>
              </p:cNvSpPr>
              <p:nvPr/>
            </p:nvSpPr>
            <p:spPr>
              <a:xfrm>
                <a:off x="8479546" y="5739230"/>
                <a:ext cx="3319807" cy="159984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t>
                </a:r>
                <a:endParaRPr lang="en-US" sz="1800">
                  <a:cs typeface="Arial"/>
                </a:endParaRPr>
              </a:p>
              <a:p>
                <a:pPr marL="0" indent="0" algn="ctr" defTabSz="1865484">
                  <a:buNone/>
                  <a:defRPr/>
                </a:pPr>
                <a:r>
                  <a:rPr lang="en-US" sz="1800">
                    <a:cs typeface="Segoe UI Semilight"/>
                  </a:rPr>
                  <a:t>AI Search</a:t>
                </a:r>
                <a:endParaRPr lang="en-US" sz="2400">
                  <a:cs typeface="Arial"/>
                </a:endParaRPr>
              </a:p>
            </p:txBody>
          </p:sp>
        </p:grpSp>
        <p:cxnSp>
          <p:nvCxnSpPr>
            <p:cNvPr id="19" name="Straight Arrow Connector 18">
              <a:extLst>
                <a:ext uri="{FF2B5EF4-FFF2-40B4-BE49-F238E27FC236}">
                  <a16:creationId xmlns:a16="http://schemas.microsoft.com/office/drawing/2014/main" id="{6AB50949-5933-4F2C-E828-C8ABB4ADEFF3}"/>
                </a:ext>
              </a:extLst>
            </p:cNvPr>
            <p:cNvCxnSpPr>
              <a:cxnSpLocks/>
            </p:cNvCxnSpPr>
            <p:nvPr/>
          </p:nvCxnSpPr>
          <p:spPr>
            <a:xfrm>
              <a:off x="5079077" y="2881276"/>
              <a:ext cx="146304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86DA695-AD93-E999-F4C9-A99FCD3BC2DD}"/>
                </a:ext>
              </a:extLst>
            </p:cNvPr>
            <p:cNvCxnSpPr>
              <a:cxnSpLocks/>
            </p:cNvCxnSpPr>
            <p:nvPr/>
          </p:nvCxnSpPr>
          <p:spPr>
            <a:xfrm>
              <a:off x="8206492" y="2795789"/>
              <a:ext cx="904791"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2183B03-036D-F991-390E-DA203F8ECE8C}"/>
              </a:ext>
            </a:extLst>
          </p:cNvPr>
          <p:cNvGrpSpPr/>
          <p:nvPr/>
        </p:nvGrpSpPr>
        <p:grpSpPr>
          <a:xfrm>
            <a:off x="303029" y="2358028"/>
            <a:ext cx="1554165" cy="1811150"/>
            <a:chOff x="303029" y="2358028"/>
            <a:chExt cx="1554165" cy="1811150"/>
          </a:xfrm>
        </p:grpSpPr>
        <p:pic>
          <p:nvPicPr>
            <p:cNvPr id="53" name="Graphic 52" descr="User with solid fill">
              <a:extLst>
                <a:ext uri="{FF2B5EF4-FFF2-40B4-BE49-F238E27FC236}">
                  <a16:creationId xmlns:a16="http://schemas.microsoft.com/office/drawing/2014/main" id="{08FABF7B-D586-6E09-B181-F72F7953E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8020" y="2358028"/>
              <a:ext cx="1192161" cy="1192161"/>
            </a:xfrm>
            <a:prstGeom prst="rect">
              <a:avLst/>
            </a:prstGeom>
          </p:spPr>
        </p:pic>
        <p:sp>
          <p:nvSpPr>
            <p:cNvPr id="57" name="Text Placeholder 5">
              <a:extLst>
                <a:ext uri="{FF2B5EF4-FFF2-40B4-BE49-F238E27FC236}">
                  <a16:creationId xmlns:a16="http://schemas.microsoft.com/office/drawing/2014/main" id="{1D47E8E4-E856-A09F-2692-059ACC3BDC77}"/>
                </a:ext>
              </a:extLst>
            </p:cNvPr>
            <p:cNvSpPr txBox="1">
              <a:spLocks/>
            </p:cNvSpPr>
            <p:nvPr/>
          </p:nvSpPr>
          <p:spPr>
            <a:xfrm>
              <a:off x="303029" y="3439707"/>
              <a:ext cx="1554165" cy="72947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User</a:t>
              </a:r>
            </a:p>
          </p:txBody>
        </p:sp>
      </p:grpSp>
    </p:spTree>
    <p:extLst>
      <p:ext uri="{BB962C8B-B14F-4D97-AF65-F5344CB8AC3E}">
        <p14:creationId xmlns:p14="http://schemas.microsoft.com/office/powerpoint/2010/main" val="70519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7D7A-5969-92E3-21D0-BFFDC431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9A5B0-F2BC-7A60-B545-465F89B3B46D}"/>
              </a:ext>
            </a:extLst>
          </p:cNvPr>
          <p:cNvSpPr>
            <a:spLocks noGrp="1"/>
          </p:cNvSpPr>
          <p:nvPr>
            <p:ph type="title"/>
          </p:nvPr>
        </p:nvSpPr>
        <p:spPr/>
        <p:txBody>
          <a:bodyPr/>
          <a:lstStyle/>
          <a:p>
            <a:r>
              <a:rPr lang="en-US"/>
              <a:t>"Ask" tab: Simple RAG flow</a:t>
            </a:r>
          </a:p>
        </p:txBody>
      </p:sp>
      <p:grpSp>
        <p:nvGrpSpPr>
          <p:cNvPr id="4" name="Group 3">
            <a:extLst>
              <a:ext uri="{FF2B5EF4-FFF2-40B4-BE49-F238E27FC236}">
                <a16:creationId xmlns:a16="http://schemas.microsoft.com/office/drawing/2014/main" id="{D5F1DD83-2271-7A1F-EB17-587BCE6A4375}"/>
              </a:ext>
            </a:extLst>
          </p:cNvPr>
          <p:cNvGrpSpPr/>
          <p:nvPr/>
        </p:nvGrpSpPr>
        <p:grpSpPr>
          <a:xfrm>
            <a:off x="2043763" y="3689574"/>
            <a:ext cx="2413786" cy="1950834"/>
            <a:chOff x="2043763" y="3689574"/>
            <a:chExt cx="2413786" cy="1950834"/>
          </a:xfrm>
        </p:grpSpPr>
        <p:sp>
          <p:nvSpPr>
            <p:cNvPr id="5" name="Text Placeholder 5">
              <a:extLst>
                <a:ext uri="{FF2B5EF4-FFF2-40B4-BE49-F238E27FC236}">
                  <a16:creationId xmlns:a16="http://schemas.microsoft.com/office/drawing/2014/main" id="{6CC37081-1512-4133-8EBA-51A75C8A3E95}"/>
                </a:ext>
              </a:extLst>
            </p:cNvPr>
            <p:cNvSpPr txBox="1">
              <a:spLocks/>
            </p:cNvSpPr>
            <p:nvPr/>
          </p:nvSpPr>
          <p:spPr>
            <a:xfrm>
              <a:off x="2919508" y="5195901"/>
              <a:ext cx="1538041" cy="4445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Azure AI Search</a:t>
              </a:r>
              <a:endParaRPr lang="en-US" sz="5550">
                <a:cs typeface="Arial"/>
              </a:endParaRPr>
            </a:p>
          </p:txBody>
        </p:sp>
        <p:pic>
          <p:nvPicPr>
            <p:cNvPr id="6" name="Graphic 5">
              <a:extLst>
                <a:ext uri="{FF2B5EF4-FFF2-40B4-BE49-F238E27FC236}">
                  <a16:creationId xmlns:a16="http://schemas.microsoft.com/office/drawing/2014/main" id="{1950E3F1-7F06-2DAE-2D59-AB3E47BBC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0685" y="3689574"/>
              <a:ext cx="1168288" cy="1291166"/>
            </a:xfrm>
            <a:prstGeom prst="rect">
              <a:avLst/>
            </a:prstGeom>
          </p:spPr>
        </p:pic>
        <p:sp>
          <p:nvSpPr>
            <p:cNvPr id="7" name="Arrow: Right 8">
              <a:extLst>
                <a:ext uri="{FF2B5EF4-FFF2-40B4-BE49-F238E27FC236}">
                  <a16:creationId xmlns:a16="http://schemas.microsoft.com/office/drawing/2014/main" id="{6D3C24C5-96AF-12B3-2053-BC3D3F9BDB1F}"/>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56CC39CF-70AF-CCD4-03B5-1ABC7D7DC9BE}"/>
              </a:ext>
            </a:extLst>
          </p:cNvPr>
          <p:cNvSpPr txBox="1"/>
          <p:nvPr/>
        </p:nvSpPr>
        <p:spPr>
          <a:xfrm>
            <a:off x="4519728" y="4656917"/>
            <a:ext cx="2562549"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err="1">
                <a:solidFill>
                  <a:schemeClr val="tx1"/>
                </a:solidFill>
                <a:ea typeface="+mn-lt"/>
                <a:cs typeface="+mn-lt"/>
              </a:rPr>
              <a:t>PerksPlus.pdf#page</a:t>
            </a:r>
            <a:r>
              <a:rPr lang="en-US" sz="1200">
                <a:solidFill>
                  <a:schemeClr val="tx1"/>
                </a:solidFill>
                <a:ea typeface="+mn-lt"/>
                <a:cs typeface="+mn-lt"/>
              </a:rPr>
              <a:t>=2: Some of the lessons covered under </a:t>
            </a:r>
            <a:r>
              <a:rPr lang="en-US" sz="1200" err="1">
                <a:solidFill>
                  <a:schemeClr val="tx1"/>
                </a:solidFill>
                <a:ea typeface="+mn-lt"/>
                <a:cs typeface="+mn-lt"/>
              </a:rPr>
              <a:t>PerksPlus</a:t>
            </a:r>
            <a:r>
              <a:rPr lang="en-US" sz="1200">
                <a:solidFill>
                  <a:schemeClr val="tx1"/>
                </a:solidFill>
                <a:ea typeface="+mn-lt"/>
                <a:cs typeface="+mn-lt"/>
              </a:rPr>
              <a:t> include: · Skiing and snowboarding lessons · Scuba diving lessons · Surfing lessons · Horseback riding lessons These lessons provide employees with the opportunity to try new things, challenge themselves, and improve their physical skills.….</a:t>
            </a:r>
          </a:p>
        </p:txBody>
      </p:sp>
      <p:grpSp>
        <p:nvGrpSpPr>
          <p:cNvPr id="9" name="Group 8">
            <a:extLst>
              <a:ext uri="{FF2B5EF4-FFF2-40B4-BE49-F238E27FC236}">
                <a16:creationId xmlns:a16="http://schemas.microsoft.com/office/drawing/2014/main" id="{D2993A18-C0AC-6421-D0B8-25DF5EE7943F}"/>
              </a:ext>
            </a:extLst>
          </p:cNvPr>
          <p:cNvGrpSpPr/>
          <p:nvPr/>
        </p:nvGrpSpPr>
        <p:grpSpPr>
          <a:xfrm>
            <a:off x="2043402" y="3326932"/>
            <a:ext cx="6924898" cy="3186972"/>
            <a:chOff x="2043402" y="3326932"/>
            <a:chExt cx="6924898" cy="3186972"/>
          </a:xfrm>
        </p:grpSpPr>
        <p:sp>
          <p:nvSpPr>
            <p:cNvPr id="10" name="Text Placeholder 5">
              <a:extLst>
                <a:ext uri="{FF2B5EF4-FFF2-40B4-BE49-F238E27FC236}">
                  <a16:creationId xmlns:a16="http://schemas.microsoft.com/office/drawing/2014/main" id="{873D1D05-D835-C6F2-60D8-0BD16A4A2CAD}"/>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11" name="Graphic 2">
              <a:extLst>
                <a:ext uri="{FF2B5EF4-FFF2-40B4-BE49-F238E27FC236}">
                  <a16:creationId xmlns:a16="http://schemas.microsoft.com/office/drawing/2014/main" id="{69993EFB-4EF6-B266-B7B2-056BFF11A2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3033" y="3326932"/>
              <a:ext cx="1627908" cy="1721555"/>
            </a:xfrm>
            <a:prstGeom prst="rect">
              <a:avLst/>
            </a:prstGeom>
          </p:spPr>
        </p:pic>
        <p:sp>
          <p:nvSpPr>
            <p:cNvPr id="12" name="Arrow: Right 10">
              <a:extLst>
                <a:ext uri="{FF2B5EF4-FFF2-40B4-BE49-F238E27FC236}">
                  <a16:creationId xmlns:a16="http://schemas.microsoft.com/office/drawing/2014/main" id="{E27D89A4-E13A-48C2-4C7A-C6637EF8ADE4}"/>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Right 11">
              <a:extLst>
                <a:ext uri="{FF2B5EF4-FFF2-40B4-BE49-F238E27FC236}">
                  <a16:creationId xmlns:a16="http://schemas.microsoft.com/office/drawing/2014/main" id="{E9EFF5DB-89DF-6564-EE64-DE045964DA36}"/>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185B0F71-F799-E2A2-BC6D-C0E3E565076A}"/>
              </a:ext>
            </a:extLst>
          </p:cNvPr>
          <p:cNvGrpSpPr/>
          <p:nvPr/>
        </p:nvGrpSpPr>
        <p:grpSpPr>
          <a:xfrm>
            <a:off x="8415343" y="1728219"/>
            <a:ext cx="3480724" cy="3033342"/>
            <a:chOff x="8415343" y="1728219"/>
            <a:chExt cx="3480724" cy="3033342"/>
          </a:xfrm>
        </p:grpSpPr>
        <p:grpSp>
          <p:nvGrpSpPr>
            <p:cNvPr id="15" name="Group 14">
              <a:extLst>
                <a:ext uri="{FF2B5EF4-FFF2-40B4-BE49-F238E27FC236}">
                  <a16:creationId xmlns:a16="http://schemas.microsoft.com/office/drawing/2014/main" id="{63F3C760-A10C-5DEB-82EB-41DE5DCE27BC}"/>
                </a:ext>
              </a:extLst>
            </p:cNvPr>
            <p:cNvGrpSpPr/>
            <p:nvPr/>
          </p:nvGrpSpPr>
          <p:grpSpPr>
            <a:xfrm>
              <a:off x="8415343" y="1728219"/>
              <a:ext cx="3480724" cy="1290070"/>
              <a:chOff x="18815883" y="2962848"/>
              <a:chExt cx="5090699" cy="2466784"/>
            </a:xfrm>
          </p:grpSpPr>
          <p:sp>
            <p:nvSpPr>
              <p:cNvPr id="18" name="Speech Bubble: Rectangle with Corners Rounded 18">
                <a:extLst>
                  <a:ext uri="{FF2B5EF4-FFF2-40B4-BE49-F238E27FC236}">
                    <a16:creationId xmlns:a16="http://schemas.microsoft.com/office/drawing/2014/main" id="{E027D0B9-6FC9-43E5-61AD-49875BF90134}"/>
                  </a:ext>
                </a:extLst>
              </p:cNvPr>
              <p:cNvSpPr/>
              <p:nvPr/>
            </p:nvSpPr>
            <p:spPr bwMode="auto">
              <a:xfrm>
                <a:off x="18815883" y="2962848"/>
                <a:ext cx="5090699"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F757CE52-1EEE-144C-6270-B7D1FDD41D1B}"/>
                  </a:ext>
                </a:extLst>
              </p:cNvPr>
              <p:cNvSpPr txBox="1"/>
              <p:nvPr/>
            </p:nvSpPr>
            <p:spPr>
              <a:xfrm>
                <a:off x="18985365" y="3395991"/>
                <a:ext cx="4751733" cy="158897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Yes, your company perks cover underwater activities such as scuba diving lessons </a:t>
                </a:r>
                <a:r>
                  <a:rPr lang="en-US" sz="1800" baseline="30000">
                    <a:latin typeface="Segoe UI"/>
                    <a:ea typeface="Menlo"/>
                    <a:cs typeface="Menlo"/>
                  </a:rPr>
                  <a:t>1</a:t>
                </a:r>
                <a:endParaRPr lang="en-US" sz="1800" baseline="30000">
                  <a:latin typeface="Segoe UI"/>
                  <a:cs typeface="Segoe UI"/>
                </a:endParaRPr>
              </a:p>
            </p:txBody>
          </p:sp>
        </p:grpSp>
        <p:pic>
          <p:nvPicPr>
            <p:cNvPr id="16" name="Graphic 14">
              <a:extLst>
                <a:ext uri="{FF2B5EF4-FFF2-40B4-BE49-F238E27FC236}">
                  <a16:creationId xmlns:a16="http://schemas.microsoft.com/office/drawing/2014/main" id="{0A513D4F-4506-133A-F066-5284C87C7E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0686" y="3143619"/>
              <a:ext cx="1537460" cy="1617942"/>
            </a:xfrm>
            <a:prstGeom prst="rect">
              <a:avLst/>
            </a:prstGeom>
          </p:spPr>
        </p:pic>
        <p:sp>
          <p:nvSpPr>
            <p:cNvPr id="17" name="Arrow: Right 17">
              <a:extLst>
                <a:ext uri="{FF2B5EF4-FFF2-40B4-BE49-F238E27FC236}">
                  <a16:creationId xmlns:a16="http://schemas.microsoft.com/office/drawing/2014/main" id="{306B6AF5-377D-9055-1032-7BD8583246CA}"/>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FDC668A2-245C-CE38-CC1E-482981CAE7F5}"/>
              </a:ext>
            </a:extLst>
          </p:cNvPr>
          <p:cNvGrpSpPr/>
          <p:nvPr/>
        </p:nvGrpSpPr>
        <p:grpSpPr>
          <a:xfrm>
            <a:off x="173007" y="2196548"/>
            <a:ext cx="3603650" cy="4058409"/>
            <a:chOff x="163068" y="2294004"/>
            <a:chExt cx="3603650" cy="4058409"/>
          </a:xfrm>
        </p:grpSpPr>
        <p:pic>
          <p:nvPicPr>
            <p:cNvPr id="21" name="Graphic 13">
              <a:extLst>
                <a:ext uri="{FF2B5EF4-FFF2-40B4-BE49-F238E27FC236}">
                  <a16:creationId xmlns:a16="http://schemas.microsoft.com/office/drawing/2014/main" id="{9AC4A206-E7FB-0B39-5682-55628FAB0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107" y="3488251"/>
              <a:ext cx="1477321" cy="1530271"/>
            </a:xfrm>
            <a:prstGeom prst="rect">
              <a:avLst/>
            </a:prstGeom>
          </p:spPr>
        </p:pic>
        <p:sp>
          <p:nvSpPr>
            <p:cNvPr id="22" name="Text Placeholder 5">
              <a:extLst>
                <a:ext uri="{FF2B5EF4-FFF2-40B4-BE49-F238E27FC236}">
                  <a16:creationId xmlns:a16="http://schemas.microsoft.com/office/drawing/2014/main" id="{C21DD7EE-3AA0-6F67-18C1-07072F6F531E}"/>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23" name="Group 22">
              <a:extLst>
                <a:ext uri="{FF2B5EF4-FFF2-40B4-BE49-F238E27FC236}">
                  <a16:creationId xmlns:a16="http://schemas.microsoft.com/office/drawing/2014/main" id="{9AE0FD8D-506A-1B8C-BCBA-84FC181C303F}"/>
                </a:ext>
              </a:extLst>
            </p:cNvPr>
            <p:cNvGrpSpPr/>
            <p:nvPr/>
          </p:nvGrpSpPr>
          <p:grpSpPr>
            <a:xfrm>
              <a:off x="305871" y="2294004"/>
              <a:ext cx="3460847" cy="1041523"/>
              <a:chOff x="521530" y="4240114"/>
              <a:chExt cx="5425157" cy="1671130"/>
            </a:xfrm>
          </p:grpSpPr>
          <p:sp>
            <p:nvSpPr>
              <p:cNvPr id="24" name="Speech Bubble: Rectangle with Corners Rounded 7">
                <a:extLst>
                  <a:ext uri="{FF2B5EF4-FFF2-40B4-BE49-F238E27FC236}">
                    <a16:creationId xmlns:a16="http://schemas.microsoft.com/office/drawing/2014/main" id="{DCD65402-3725-C660-B36F-7800E875FF85}"/>
                  </a:ext>
                </a:extLst>
              </p:cNvPr>
              <p:cNvSpPr/>
              <p:nvPr/>
            </p:nvSpPr>
            <p:spPr bwMode="auto">
              <a:xfrm>
                <a:off x="521530" y="4240114"/>
                <a:ext cx="5425157" cy="1436405"/>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5" name="Text Placeholder 5">
                <a:extLst>
                  <a:ext uri="{FF2B5EF4-FFF2-40B4-BE49-F238E27FC236}">
                    <a16:creationId xmlns:a16="http://schemas.microsoft.com/office/drawing/2014/main" id="{51C4C2AF-444D-D933-1739-E3FFCBA89C8D}"/>
                  </a:ext>
                </a:extLst>
              </p:cNvPr>
              <p:cNvSpPr txBox="1">
                <a:spLocks/>
              </p:cNvSpPr>
              <p:nvPr/>
            </p:nvSpPr>
            <p:spPr>
              <a:xfrm>
                <a:off x="672027" y="4327751"/>
                <a:ext cx="5239178"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Do my company perks cover underwater activities?</a:t>
                </a:r>
                <a:endParaRPr lang="en-US" sz="2000">
                  <a:latin typeface="Segoe UI"/>
                  <a:cs typeface="Segoe UI"/>
                </a:endParaRPr>
              </a:p>
            </p:txBody>
          </p:sp>
        </p:grpSp>
      </p:grpSp>
    </p:spTree>
    <p:extLst>
      <p:ext uri="{BB962C8B-B14F-4D97-AF65-F5344CB8AC3E}">
        <p14:creationId xmlns:p14="http://schemas.microsoft.com/office/powerpoint/2010/main" val="50536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fed66e55-c941-4e39-8cb9-763ce1174e9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TaxCatchAll xmlns="f2a6f4ca-5247-406e-b053-1da4431a8ab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4925C27B3ADB5469B06FE7A435DCE3F" ma:contentTypeVersion="13" ma:contentTypeDescription="Create a new document." ma:contentTypeScope="" ma:versionID="badf56bc76d54608cc2a02cc6874d755">
  <xsd:schema xmlns:xsd="http://www.w3.org/2001/XMLSchema" xmlns:xs="http://www.w3.org/2001/XMLSchema" xmlns:p="http://schemas.microsoft.com/office/2006/metadata/properties" xmlns:ns1="http://schemas.microsoft.com/sharepoint/v3" xmlns:ns2="fed66e55-c941-4e39-8cb9-763ce1174e9f" xmlns:ns3="f2a6f4ca-5247-406e-b053-1da4431a8aba" targetNamespace="http://schemas.microsoft.com/office/2006/metadata/properties" ma:root="true" ma:fieldsID="ae94ac1c592ba472f320e37268160b24" ns1:_="" ns2:_="" ns3:_="">
    <xsd:import namespace="http://schemas.microsoft.com/sharepoint/v3"/>
    <xsd:import namespace="fed66e55-c941-4e39-8cb9-763ce1174e9f"/>
    <xsd:import namespace="f2a6f4ca-5247-406e-b053-1da4431a8ab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66e55-c941-4e39-8cb9-763ce1174e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a6f4ca-5247-406e-b053-1da4431a8ab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505f3ab-082a-4f57-b038-70f5450bd252}" ma:internalName="TaxCatchAll" ma:showField="CatchAllData" ma:web="f2a6f4ca-5247-406e-b053-1da4431a8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6433F3D-D6EB-404B-A6A4-2834F1FD1D65}">
  <ds:schemaRefs>
    <ds:schemaRef ds:uri="http://purl.org/dc/dcmitype/"/>
    <ds:schemaRef ds:uri="f2a6f4ca-5247-406e-b053-1da4431a8aba"/>
    <ds:schemaRef ds:uri="http://schemas.microsoft.com/sharepoint/v3"/>
    <ds:schemaRef ds:uri="http://schemas.microsoft.com/office/2006/metadata/properties"/>
    <ds:schemaRef ds:uri="http://schemas.microsoft.com/office/2006/documentManagement/types"/>
    <ds:schemaRef ds:uri="http://www.w3.org/XML/1998/namespace"/>
    <ds:schemaRef ds:uri="fed66e55-c941-4e39-8cb9-763ce1174e9f"/>
    <ds:schemaRef ds:uri="http://purl.org/dc/terms/"/>
    <ds:schemaRef ds:uri="http://purl.org/dc/elements/1.1/"/>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948419D9-581A-44A8-91B6-4F43E1D6982A}">
  <ds:schemaRefs>
    <ds:schemaRef ds:uri="http://schemas.microsoft.com/sharepoint/v3/contenttype/forms"/>
  </ds:schemaRefs>
</ds:datastoreItem>
</file>

<file path=customXml/itemProps3.xml><?xml version="1.0" encoding="utf-8"?>
<ds:datastoreItem xmlns:ds="http://schemas.openxmlformats.org/officeDocument/2006/customXml" ds:itemID="{39AD097B-2910-44F3-AC28-CEBF8CD886B2}">
  <ds:schemaRefs>
    <ds:schemaRef ds:uri="f2a6f4ca-5247-406e-b053-1da4431a8aba"/>
    <ds:schemaRef ds:uri="fed66e55-c941-4e39-8cb9-763ce1174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222</TotalTime>
  <Words>2695</Words>
  <Application>Microsoft Macintosh PowerPoint</Application>
  <PresentationFormat>Widescreen</PresentationFormat>
  <Paragraphs>430</Paragraphs>
  <Slides>35</Slides>
  <Notes>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-apple-system</vt:lpstr>
      <vt:lpstr>Aptos</vt:lpstr>
      <vt:lpstr>Arial</vt:lpstr>
      <vt:lpstr>Consolas</vt:lpstr>
      <vt:lpstr>Menlo</vt:lpstr>
      <vt:lpstr>Monaco</vt:lpstr>
      <vt:lpstr>Segoe Sans Display Semibold</vt:lpstr>
      <vt:lpstr>Segoe UI</vt:lpstr>
      <vt:lpstr>Segoe UI Semibold</vt:lpstr>
      <vt:lpstr>Segoe UI Semilight</vt:lpstr>
      <vt:lpstr>ui-monospace</vt:lpstr>
      <vt:lpstr>Wingdings</vt:lpstr>
      <vt:lpstr>Microsoft AI Tour 16:9 Template Dark</vt:lpstr>
      <vt:lpstr>Building RAG apps in Python</vt:lpstr>
      <vt:lpstr>RAG: Retrieval Augmented Generation</vt:lpstr>
      <vt:lpstr>RAG: Retrieval Augmented Generation</vt:lpstr>
      <vt:lpstr>RAG with OpenAI Python SDK</vt:lpstr>
      <vt:lpstr>RAG with OpenAI Python SDK + Azure AI Search</vt:lpstr>
      <vt:lpstr>RAG app solution: Deep dive</vt:lpstr>
      <vt:lpstr>azure-search-openai-demo</vt:lpstr>
      <vt:lpstr>Application architecture</vt:lpstr>
      <vt:lpstr>"Ask" tab: Simple RAG flow</vt:lpstr>
      <vt:lpstr>"Chat" tab: Advanced RAG flow</vt:lpstr>
      <vt:lpstr>Azure AI Search approach</vt:lpstr>
      <vt:lpstr>Code walkthrough</vt:lpstr>
      <vt:lpstr>Data ingestion process</vt:lpstr>
      <vt:lpstr>Hacking on azure-search-openai-demo</vt:lpstr>
      <vt:lpstr>Opening the project: 3 options</vt:lpstr>
      <vt:lpstr>Deployment prerequisites</vt:lpstr>
      <vt:lpstr>Deploying with the Azure Developer CLI</vt:lpstr>
      <vt:lpstr>Adding your own data</vt:lpstr>
      <vt:lpstr>Starting the local server</vt:lpstr>
      <vt:lpstr>Customizing the frontend</vt:lpstr>
      <vt:lpstr>Customizing the backend</vt:lpstr>
      <vt:lpstr>Changing the prompt</vt:lpstr>
      <vt:lpstr>Choosing a Python web framework</vt:lpstr>
      <vt:lpstr>The problem with synchronous frameworks</vt:lpstr>
      <vt:lpstr>Asynchronous frameworks enable concurrency</vt:lpstr>
      <vt:lpstr>Choose an async framework</vt:lpstr>
      <vt:lpstr>...And use async calls with LLMs!</vt:lpstr>
      <vt:lpstr>More RAG in Python solutions</vt:lpstr>
      <vt:lpstr>What's in a RAG?</vt:lpstr>
      <vt:lpstr>Optional: Orchestrators and LLM wrappers</vt:lpstr>
      <vt:lpstr>Open-source RAG chat solution: PostgreSQL</vt:lpstr>
      <vt:lpstr>Open-source RAG chat solution: CosmosDB MongoDB</vt:lpstr>
      <vt:lpstr>Open-source RAG chat solution: Llamaindex</vt:lpstr>
      <vt:lpstr>Open-source RAG chat solution: Azure AI Studio</vt:lpstr>
      <vt:lpstr>Start RAGing in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lastModifiedBy>Pamela Fox</cp:lastModifiedBy>
  <cp:revision>3</cp:revision>
  <dcterms:created xsi:type="dcterms:W3CDTF">2024-08-07T00:36:26Z</dcterms:created>
  <dcterms:modified xsi:type="dcterms:W3CDTF">2024-09-03T21:33:28Z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0x01010014925C27B3ADB5469B06FE7A435DCE3F</vt:lpwstr>
  </property>
  <property fmtid="{D5CDD505-2E9C-101B-9397-08002B2CF9AE}" pid="3" name="MediaServiceImageTags">
    <vt:lpwstr/>
  </property>
</Properties>
</file>